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73" r:id="rId3"/>
    <p:sldId id="257" r:id="rId4"/>
    <p:sldId id="260" r:id="rId5"/>
    <p:sldId id="261" r:id="rId6"/>
    <p:sldId id="258" r:id="rId7"/>
    <p:sldId id="259" r:id="rId8"/>
    <p:sldId id="262" r:id="rId9"/>
    <p:sldId id="264" r:id="rId10"/>
    <p:sldId id="265" r:id="rId11"/>
    <p:sldId id="276" r:id="rId12"/>
    <p:sldId id="277" r:id="rId13"/>
    <p:sldId id="278" r:id="rId14"/>
    <p:sldId id="266" r:id="rId15"/>
    <p:sldId id="279" r:id="rId16"/>
    <p:sldId id="269" r:id="rId17"/>
    <p:sldId id="280" r:id="rId18"/>
    <p:sldId id="281" r:id="rId19"/>
    <p:sldId id="282" r:id="rId20"/>
    <p:sldId id="287" r:id="rId21"/>
    <p:sldId id="283" r:id="rId22"/>
    <p:sldId id="284" r:id="rId23"/>
    <p:sldId id="285" r:id="rId24"/>
    <p:sldId id="286" r:id="rId25"/>
    <p:sldId id="274"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53"/>
    <p:restoredTop sz="94683"/>
  </p:normalViewPr>
  <p:slideViewPr>
    <p:cSldViewPr>
      <p:cViewPr varScale="1">
        <p:scale>
          <a:sx n="70" d="100"/>
          <a:sy n="70" d="100"/>
        </p:scale>
        <p:origin x="192" y="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73734E5-925B-4B4A-9CD2-4F284E8E791D}" type="datetimeFigureOut">
              <a:rPr lang="ru-RU"/>
              <a:pPr>
                <a:defRPr/>
              </a:pPr>
              <a:t>14.09.2022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26A51A4-8305-46B3-879A-3465B122FCB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B1D53-0537-43F4-91A3-BA62BFDFE224}"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FE154-3D25-4D3C-BA6E-CAB8566D08D3}" type="slidenum">
              <a:rPr lang="ru-RU"/>
              <a:pPr fontAlgn="base">
                <a:spcBef>
                  <a:spcPct val="0"/>
                </a:spcBef>
                <a:spcAft>
                  <a:spcPct val="0"/>
                </a:spcAft>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1DF2548F-69F2-4232-9486-1C182DF12138}" type="datetimeFigureOut">
              <a:rPr lang="ru-RU"/>
              <a:pPr>
                <a:defRPr/>
              </a:pPr>
              <a:t>14.09.2022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7B1A1706-200C-46FC-BFBE-32957966192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8C9BEBC-2C48-4F5F-8882-72CE28DC6A68}" type="datetimeFigureOut">
              <a:rPr lang="ru-RU"/>
              <a:pPr>
                <a:defRPr/>
              </a:pPr>
              <a:t>14.09.2022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FB53BA5-4B5B-4C52-9465-DC71277954C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04814EB-7580-424C-BCD5-19F88D3B2496}" type="datetimeFigureOut">
              <a:rPr lang="ru-RU"/>
              <a:pPr>
                <a:defRPr/>
              </a:pPr>
              <a:t>14.09.2022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1334953-70B9-4742-A319-8111CF53076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E893936-E4C7-4C24-A8A6-BACC168C2B3C}" type="datetimeFigureOut">
              <a:rPr lang="ru-RU"/>
              <a:pPr>
                <a:defRPr/>
              </a:pPr>
              <a:t>14.09.2022</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F6E54CD1-F3F3-4289-8687-4AEB0D57E87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0"/>
          </p:nvPr>
        </p:nvSpPr>
        <p:spPr/>
        <p:txBody>
          <a:bodyPr/>
          <a:lstStyle>
            <a:lvl1pPr>
              <a:defRPr/>
            </a:lvl1pPr>
          </a:lstStyle>
          <a:p>
            <a:pPr>
              <a:defRPr/>
            </a:pPr>
            <a:fld id="{6B941C1E-C7DF-40C4-BDF3-0C9CCF7886A9}" type="datetimeFigureOut">
              <a:rPr lang="ru-RU"/>
              <a:pPr>
                <a:defRPr/>
              </a:pPr>
              <a:t>14.09.2022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87E3D3D-5CF3-4AF6-A2C7-03B6A3E7D60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3E476B1-6FFD-45DD-989D-8ED538225C81}" type="datetimeFigureOut">
              <a:rPr lang="ru-RU"/>
              <a:pPr>
                <a:defRPr/>
              </a:pPr>
              <a:t>14.09.2022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5598A4CF-DE47-4C54-B7CA-0AFF13536EC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C3887F15-3D48-43A1-9BE8-A3FF74C4E4ED}" type="datetimeFigureOut">
              <a:rPr lang="ru-RU"/>
              <a:pPr>
                <a:defRPr/>
              </a:pPr>
              <a:t>14.09.2022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4AE2ECD-6EF2-4611-A9E8-FB8E71A7F95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B524835-38DF-49D1-8AE0-6438E13A79C4}" type="datetimeFigureOut">
              <a:rPr lang="ru-RU"/>
              <a:pPr>
                <a:defRPr/>
              </a:pPr>
              <a:t>14.09.2022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841C30D-BBB7-494A-88FE-9DAFC1D68C8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02F2D7-FC0C-480C-B02F-EDD19548DDAA}" type="datetimeFigureOut">
              <a:rPr lang="ru-RU"/>
              <a:pPr>
                <a:defRPr/>
              </a:pPr>
              <a:t>14.09.2022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AD93F1B-826A-4C3B-9920-8A99043BB7F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E6F4D83-9E38-4870-B4BA-2D82750E6AA0}" type="datetimeFigureOut">
              <a:rPr lang="ru-RU"/>
              <a:pPr>
                <a:defRPr/>
              </a:pPr>
              <a:t>14.09.2022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BFB1495-6E5D-4051-80C5-3932A695C0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8F5F33F4-15DB-4883-BB56-09299C556F04}" type="datetimeFigureOut">
              <a:rPr lang="ru-RU"/>
              <a:pPr>
                <a:defRPr/>
              </a:pPr>
              <a:t>14.09.2022</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5AA70B9A-52ED-41EC-8E9B-9DA93246872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DD52BD12-986F-47FD-829E-E930E8AE7981}" type="datetimeFigureOut">
              <a:rPr lang="ru-RU"/>
              <a:pPr>
                <a:defRPr/>
              </a:pPr>
              <a:t>14.09.2022</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29B98284-1783-4006-8BA8-E7B8BB5321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88" r:id="rId2"/>
    <p:sldLayoutId id="2147483697" r:id="rId3"/>
    <p:sldLayoutId id="2147483689" r:id="rId4"/>
    <p:sldLayoutId id="2147483690" r:id="rId5"/>
    <p:sldLayoutId id="2147483691" r:id="rId6"/>
    <p:sldLayoutId id="2147483692" r:id="rId7"/>
    <p:sldLayoutId id="2147483693" r:id="rId8"/>
    <p:sldLayoutId id="2147483698" r:id="rId9"/>
    <p:sldLayoutId id="2147483694" r:id="rId10"/>
    <p:sldLayoutId id="2147483695" r:id="rId11"/>
  </p:sldLayoutIdLst>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06" y="71414"/>
            <a:ext cx="8850951" cy="1948978"/>
          </a:xfrm>
        </p:spPr>
        <p:txBody>
          <a:bodyPr/>
          <a:lstStyle/>
          <a:p>
            <a:pPr marL="182880" indent="0" algn="ctr" fontAlgn="auto">
              <a:spcAft>
                <a:spcPts val="0"/>
              </a:spcAft>
              <a:buClr>
                <a:schemeClr val="accent6">
                  <a:lumMod val="75000"/>
                </a:schemeClr>
              </a:buClr>
              <a:buNone/>
              <a:defRPr/>
            </a:pPr>
            <a:r>
              <a:rPr lang="en-US" sz="6600" i="1" dirty="0">
                <a:solidFill>
                  <a:schemeClr val="tx1"/>
                </a:solidFill>
                <a:latin typeface="Times New Roman" pitchFamily="18" charset="0"/>
                <a:cs typeface="Times New Roman" pitchFamily="18" charset="0"/>
              </a:rPr>
              <a:t>Fundamentals of civil law of the Republic of Kazakhstan</a:t>
            </a:r>
            <a:br>
              <a:rPr lang="en-US" sz="6600" i="1" dirty="0">
                <a:solidFill>
                  <a:schemeClr val="tx1"/>
                </a:solidFill>
                <a:latin typeface="Times New Roman" pitchFamily="18" charset="0"/>
                <a:cs typeface="Times New Roman" pitchFamily="18" charset="0"/>
              </a:rPr>
            </a:br>
            <a:endParaRPr lang="ru-RU" sz="6600" i="1" dirty="0">
              <a:solidFill>
                <a:schemeClr val="tx1"/>
              </a:solidFill>
              <a:latin typeface="Times New Roman" pitchFamily="18" charset="0"/>
              <a:cs typeface="Times New Roman" pitchFamily="18" charset="0"/>
            </a:endParaRPr>
          </a:p>
        </p:txBody>
      </p:sp>
      <p:pic>
        <p:nvPicPr>
          <p:cNvPr id="1026" name="Picture 2" descr="C:\Users\Татьяна\Desktop\787907.jpg"/>
          <p:cNvPicPr>
            <a:picLocks noChangeAspect="1" noChangeArrowheads="1"/>
          </p:cNvPicPr>
          <p:nvPr/>
        </p:nvPicPr>
        <p:blipFill>
          <a:blip r:embed="rId3"/>
          <a:srcRect/>
          <a:stretch>
            <a:fillRect/>
          </a:stretch>
        </p:blipFill>
        <p:spPr bwMode="auto">
          <a:xfrm>
            <a:off x="2555776" y="3438646"/>
            <a:ext cx="3816424" cy="3429000"/>
          </a:xfrm>
          <a:prstGeom prst="rect">
            <a:avLst/>
          </a:prstGeom>
          <a:ln>
            <a:noFill/>
          </a:ln>
          <a:effectLst>
            <a:softEdge rad="112500"/>
          </a:effectLst>
        </p:spPr>
      </p:pic>
      <p:sp>
        <p:nvSpPr>
          <p:cNvPr id="14341" name="Rectangle 5"/>
          <p:cNvSpPr>
            <a:spLocks noChangeArrowheads="1"/>
          </p:cNvSpPr>
          <p:nvPr/>
        </p:nvSpPr>
        <p:spPr bwMode="auto">
          <a:xfrm>
            <a:off x="3708400" y="2820988"/>
            <a:ext cx="1687513" cy="641350"/>
          </a:xfrm>
          <a:prstGeom prst="rect">
            <a:avLst/>
          </a:prstGeom>
          <a:noFill/>
          <a:ln w="9525">
            <a:noFill/>
            <a:miter lim="800000"/>
            <a:headEnd/>
            <a:tailEnd/>
          </a:ln>
          <a:effectLst/>
        </p:spPr>
        <p:txBody>
          <a:bodyPr anchor="ctr">
            <a:spAutoFit/>
          </a:bodyPr>
          <a:lstStyle/>
          <a:p>
            <a:pPr algn="ctr"/>
            <a:endParaRPr lang="ru-RU" dirty="0"/>
          </a:p>
          <a:p>
            <a:pPr algn="ctr" eaLnBrk="0" hangingPunct="0"/>
            <a:endParaRPr lang="ru-RU" dirty="0">
              <a:latin typeface="Trebuchet MS"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333375"/>
            <a:ext cx="8713788" cy="1292662"/>
          </a:xfrm>
          <a:prstGeom prst="rect">
            <a:avLst/>
          </a:prstGeom>
          <a:noFill/>
        </p:spPr>
        <p:txBody>
          <a:bodyPr>
            <a:spAutoFit/>
          </a:bodyPr>
          <a:lstStyle/>
          <a:p>
            <a:pPr algn="ctr"/>
            <a:r>
              <a:rPr lang="en-US" sz="2000" b="1" dirty="0">
                <a:latin typeface="Times New Roman" pitchFamily="18" charset="0"/>
                <a:cs typeface="Times New Roman" pitchFamily="18" charset="0"/>
              </a:rPr>
              <a:t>Transactions</a:t>
            </a:r>
          </a:p>
          <a:p>
            <a:pPr algn="ctr"/>
            <a:r>
              <a:rPr lang="en-US" sz="2000" b="1" dirty="0">
                <a:latin typeface="Times New Roman" pitchFamily="18" charset="0"/>
                <a:cs typeface="Times New Roman" pitchFamily="18" charset="0"/>
              </a:rPr>
              <a:t>	Transactions </a:t>
            </a:r>
            <a:r>
              <a:rPr lang="en-US" sz="2000" dirty="0">
                <a:latin typeface="Times New Roman" pitchFamily="18" charset="0"/>
                <a:cs typeface="Times New Roman" pitchFamily="18" charset="0"/>
              </a:rPr>
              <a:t>are actions of citizens and legal entities aimed at establishing, changing or terminating civil rights and obligations.</a:t>
            </a:r>
            <a:endParaRPr lang="ru-RU" sz="2400" dirty="0">
              <a:latin typeface="Times New Roman" pitchFamily="18" charset="0"/>
              <a:cs typeface="Times New Roman" pitchFamily="18" charset="0"/>
            </a:endParaRPr>
          </a:p>
          <a:p>
            <a:pPr algn="just">
              <a:buFont typeface="Wingdings" pitchFamily="2" charset="2"/>
              <a:buChar char="ü"/>
            </a:pPr>
            <a:endParaRPr lang="ru-RU" dirty="0">
              <a:latin typeface="Trebuchet MS" pitchFamily="34" charset="0"/>
            </a:endParaRPr>
          </a:p>
        </p:txBody>
      </p:sp>
      <p:pic>
        <p:nvPicPr>
          <p:cNvPr id="1027" name="Picture 3" descr="C:\Users\Татьяна\Desktop\900x600_42b0086863b4a277a104b259a792c003.jpg"/>
          <p:cNvPicPr>
            <a:picLocks noChangeAspect="1" noChangeArrowheads="1"/>
          </p:cNvPicPr>
          <p:nvPr/>
        </p:nvPicPr>
        <p:blipFill>
          <a:blip r:embed="rId2"/>
          <a:srcRect/>
          <a:stretch>
            <a:fillRect/>
          </a:stretch>
        </p:blipFill>
        <p:spPr bwMode="auto">
          <a:xfrm>
            <a:off x="1100826" y="1626038"/>
            <a:ext cx="7014356" cy="4975498"/>
          </a:xfrm>
          <a:prstGeom prst="rect">
            <a:avLst/>
          </a:prstGeom>
          <a:ln>
            <a:noFill/>
          </a:ln>
          <a:effectLst>
            <a:softEdge rad="112500"/>
          </a:effec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8"/>
          <p:cNvSpPr txBox="1">
            <a:spLocks noChangeArrowheads="1"/>
          </p:cNvSpPr>
          <p:nvPr/>
        </p:nvSpPr>
        <p:spPr bwMode="auto">
          <a:xfrm>
            <a:off x="3600450" y="381000"/>
            <a:ext cx="1800225" cy="400050"/>
          </a:xfrm>
          <a:prstGeom prst="rect">
            <a:avLst/>
          </a:prstGeom>
          <a:noFill/>
          <a:ln w="9525">
            <a:solidFill>
              <a:schemeClr val="tx1"/>
            </a:solidFill>
            <a:miter lim="800000"/>
            <a:headEnd/>
            <a:tailEnd/>
          </a:ln>
        </p:spPr>
        <p:txBody>
          <a:bodyPr>
            <a:spAutoFit/>
          </a:bodyPr>
          <a:lstStyle/>
          <a:p>
            <a:pPr algn="ctr"/>
            <a:r>
              <a:rPr lang="ru-RU" sz="2000" b="1" dirty="0" err="1">
                <a:latin typeface="Times New Roman" pitchFamily="18" charset="0"/>
                <a:cs typeface="Times New Roman" pitchFamily="18" charset="0"/>
              </a:rPr>
              <a:t>T</a:t>
            </a:r>
            <a:r>
              <a:rPr lang="en-US" sz="2000" b="1" dirty="0" err="1">
                <a:latin typeface="Times New Roman" pitchFamily="18" charset="0"/>
                <a:cs typeface="Times New Roman" pitchFamily="18" charset="0"/>
              </a:rPr>
              <a:t>ransactions</a:t>
            </a:r>
            <a:endParaRPr lang="ru-RU" sz="2000" b="1" dirty="0">
              <a:latin typeface="Times New Roman" pitchFamily="18" charset="0"/>
              <a:cs typeface="Times New Roman" pitchFamily="18" charset="0"/>
            </a:endParaRPr>
          </a:p>
        </p:txBody>
      </p:sp>
      <p:sp>
        <p:nvSpPr>
          <p:cNvPr id="26626" name="TextBox 19"/>
          <p:cNvSpPr txBox="1">
            <a:spLocks noChangeArrowheads="1"/>
          </p:cNvSpPr>
          <p:nvPr/>
        </p:nvSpPr>
        <p:spPr bwMode="auto">
          <a:xfrm>
            <a:off x="760413" y="1185863"/>
            <a:ext cx="2232025" cy="646331"/>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Unilateral transactions</a:t>
            </a:r>
            <a:endParaRPr lang="ru-RU" dirty="0">
              <a:latin typeface="Times New Roman" pitchFamily="18" charset="0"/>
              <a:cs typeface="Times New Roman" pitchFamily="18" charset="0"/>
            </a:endParaRPr>
          </a:p>
        </p:txBody>
      </p:sp>
      <p:sp>
        <p:nvSpPr>
          <p:cNvPr id="26627" name="TextBox 20"/>
          <p:cNvSpPr txBox="1">
            <a:spLocks noChangeArrowheads="1"/>
          </p:cNvSpPr>
          <p:nvPr/>
        </p:nvSpPr>
        <p:spPr bwMode="auto">
          <a:xfrm>
            <a:off x="3386138" y="1554163"/>
            <a:ext cx="2233612" cy="369887"/>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bilateral</a:t>
            </a:r>
            <a:endParaRPr lang="ru-RU" dirty="0">
              <a:latin typeface="Times New Roman" pitchFamily="18" charset="0"/>
              <a:cs typeface="Times New Roman" pitchFamily="18" charset="0"/>
            </a:endParaRPr>
          </a:p>
        </p:txBody>
      </p:sp>
      <p:sp>
        <p:nvSpPr>
          <p:cNvPr id="26628" name="TextBox 21"/>
          <p:cNvSpPr txBox="1">
            <a:spLocks noChangeArrowheads="1"/>
          </p:cNvSpPr>
          <p:nvPr/>
        </p:nvSpPr>
        <p:spPr bwMode="auto">
          <a:xfrm>
            <a:off x="6040438" y="1185863"/>
            <a:ext cx="2232025" cy="36830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multilateral</a:t>
            </a:r>
            <a:endParaRPr lang="ru-RU" dirty="0">
              <a:latin typeface="Times New Roman" pitchFamily="18" charset="0"/>
              <a:cs typeface="Times New Roman" pitchFamily="18" charset="0"/>
            </a:endParaRPr>
          </a:p>
        </p:txBody>
      </p:sp>
      <p:cxnSp>
        <p:nvCxnSpPr>
          <p:cNvPr id="23" name="Прямая со стрелкой 22"/>
          <p:cNvCxnSpPr>
            <a:stCxn id="26625" idx="2"/>
            <a:endCxn id="26626" idx="0"/>
          </p:cNvCxnSpPr>
          <p:nvPr/>
        </p:nvCxnSpPr>
        <p:spPr>
          <a:xfrm flipH="1">
            <a:off x="1876426" y="781050"/>
            <a:ext cx="2624137" cy="404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a:stCxn id="26625" idx="2"/>
            <a:endCxn id="26627" idx="0"/>
          </p:cNvCxnSpPr>
          <p:nvPr/>
        </p:nvCxnSpPr>
        <p:spPr>
          <a:xfrm>
            <a:off x="4500563" y="781050"/>
            <a:ext cx="1587" cy="7731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4491038" y="777875"/>
            <a:ext cx="2665412" cy="3857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32" name="TextBox 25"/>
          <p:cNvSpPr txBox="1">
            <a:spLocks noChangeArrowheads="1"/>
          </p:cNvSpPr>
          <p:nvPr/>
        </p:nvSpPr>
        <p:spPr bwMode="auto">
          <a:xfrm>
            <a:off x="650875" y="1966913"/>
            <a:ext cx="2449513" cy="1200329"/>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 transaction for which it is necessary and sufficient to express the will of one party.</a:t>
            </a:r>
            <a:endParaRPr lang="ru-RU" dirty="0">
              <a:latin typeface="Times New Roman" pitchFamily="18" charset="0"/>
              <a:cs typeface="Times New Roman" pitchFamily="18" charset="0"/>
            </a:endParaRPr>
          </a:p>
        </p:txBody>
      </p:sp>
      <p:sp>
        <p:nvSpPr>
          <p:cNvPr id="26633" name="TextBox 26"/>
          <p:cNvSpPr txBox="1">
            <a:spLocks noChangeArrowheads="1"/>
          </p:cNvSpPr>
          <p:nvPr/>
        </p:nvSpPr>
        <p:spPr bwMode="auto">
          <a:xfrm>
            <a:off x="3278188" y="2376488"/>
            <a:ext cx="2449512" cy="1200329"/>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 transaction for which it is necessary and sufficient to express the will of the two parties.</a:t>
            </a:r>
            <a:endParaRPr lang="ru-RU" dirty="0">
              <a:latin typeface="Times New Roman" pitchFamily="18" charset="0"/>
              <a:cs typeface="Times New Roman" pitchFamily="18" charset="0"/>
            </a:endParaRPr>
          </a:p>
        </p:txBody>
      </p:sp>
      <p:sp>
        <p:nvSpPr>
          <p:cNvPr id="26634" name="TextBox 27"/>
          <p:cNvSpPr txBox="1">
            <a:spLocks noChangeArrowheads="1"/>
          </p:cNvSpPr>
          <p:nvPr/>
        </p:nvSpPr>
        <p:spPr bwMode="auto">
          <a:xfrm>
            <a:off x="5889625" y="1966913"/>
            <a:ext cx="2555875" cy="1477962"/>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 transaction for which it is necessary and sufficient to express the will of three or more parties.</a:t>
            </a:r>
            <a:endParaRPr lang="ru-RU" dirty="0">
              <a:latin typeface="Times New Roman" pitchFamily="18" charset="0"/>
              <a:cs typeface="Times New Roman" pitchFamily="18" charset="0"/>
            </a:endParaRPr>
          </a:p>
        </p:txBody>
      </p:sp>
      <p:cxnSp>
        <p:nvCxnSpPr>
          <p:cNvPr id="29" name="Прямая со стрелкой 28"/>
          <p:cNvCxnSpPr>
            <a:stCxn id="26626" idx="2"/>
            <a:endCxn id="26632" idx="0"/>
          </p:cNvCxnSpPr>
          <p:nvPr/>
        </p:nvCxnSpPr>
        <p:spPr>
          <a:xfrm flipH="1">
            <a:off x="1875632" y="1832194"/>
            <a:ext cx="794" cy="134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stCxn id="26627" idx="2"/>
            <a:endCxn id="26633" idx="0"/>
          </p:cNvCxnSpPr>
          <p:nvPr/>
        </p:nvCxnSpPr>
        <p:spPr>
          <a:xfrm>
            <a:off x="4502944" y="1924050"/>
            <a:ext cx="0" cy="452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a:stCxn id="26628" idx="2"/>
            <a:endCxn id="26634" idx="0"/>
          </p:cNvCxnSpPr>
          <p:nvPr/>
        </p:nvCxnSpPr>
        <p:spPr>
          <a:xfrm>
            <a:off x="7156450" y="1554163"/>
            <a:ext cx="11113" cy="412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0" name="Picture 2" descr="C:\Users\Татьяна\Desktop\successful_negotiations.jpg"/>
          <p:cNvPicPr>
            <a:picLocks noChangeAspect="1" noChangeArrowheads="1"/>
          </p:cNvPicPr>
          <p:nvPr/>
        </p:nvPicPr>
        <p:blipFill>
          <a:blip r:embed="rId2" cstate="print"/>
          <a:srcRect/>
          <a:stretch>
            <a:fillRect/>
          </a:stretch>
        </p:blipFill>
        <p:spPr bwMode="auto">
          <a:xfrm>
            <a:off x="5630898" y="3827789"/>
            <a:ext cx="3072606" cy="2045471"/>
          </a:xfrm>
          <a:prstGeom prst="rect">
            <a:avLst/>
          </a:prstGeom>
          <a:ln>
            <a:noFill/>
          </a:ln>
          <a:effectLst>
            <a:softEdge rad="112500"/>
          </a:effectLst>
        </p:spPr>
      </p:pic>
      <p:pic>
        <p:nvPicPr>
          <p:cNvPr id="2051" name="Picture 3" descr="C:\Users\Татьяна\Desktop\s08815400.jpg"/>
          <p:cNvPicPr>
            <a:picLocks noChangeAspect="1" noChangeArrowheads="1"/>
          </p:cNvPicPr>
          <p:nvPr/>
        </p:nvPicPr>
        <p:blipFill>
          <a:blip r:embed="rId3"/>
          <a:srcRect/>
          <a:stretch>
            <a:fillRect/>
          </a:stretch>
        </p:blipFill>
        <p:spPr bwMode="auto">
          <a:xfrm>
            <a:off x="572019" y="3880776"/>
            <a:ext cx="2606219" cy="2012981"/>
          </a:xfrm>
          <a:prstGeom prst="rect">
            <a:avLst/>
          </a:prstGeom>
          <a:ln>
            <a:noFill/>
          </a:ln>
          <a:effectLst>
            <a:softEdge rad="112500"/>
          </a:effectLst>
        </p:spPr>
      </p:pic>
      <p:pic>
        <p:nvPicPr>
          <p:cNvPr id="2052" name="Picture 4" descr="C:\Users\Татьяна\Desktop\vozrast_vydayut_ruki.jpg"/>
          <p:cNvPicPr>
            <a:picLocks noChangeAspect="1" noChangeArrowheads="1"/>
          </p:cNvPicPr>
          <p:nvPr/>
        </p:nvPicPr>
        <p:blipFill>
          <a:blip r:embed="rId4"/>
          <a:srcRect/>
          <a:stretch>
            <a:fillRect/>
          </a:stretch>
        </p:blipFill>
        <p:spPr bwMode="auto">
          <a:xfrm>
            <a:off x="3072698" y="4240296"/>
            <a:ext cx="2857500" cy="1981200"/>
          </a:xfrm>
          <a:prstGeom prst="rect">
            <a:avLst/>
          </a:prstGeom>
          <a:ln>
            <a:noFill/>
          </a:ln>
          <a:effectLst>
            <a:softEdge rad="112500"/>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3203575" y="400050"/>
            <a:ext cx="2735263" cy="707886"/>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Transactions are being made</a:t>
            </a:r>
            <a:endParaRPr lang="ru-RU" sz="2000" b="1" dirty="0">
              <a:latin typeface="Times New Roman" pitchFamily="18" charset="0"/>
              <a:cs typeface="Times New Roman" pitchFamily="18" charset="0"/>
            </a:endParaRPr>
          </a:p>
        </p:txBody>
      </p:sp>
      <p:sp>
        <p:nvSpPr>
          <p:cNvPr id="27650" name="TextBox 2"/>
          <p:cNvSpPr txBox="1">
            <a:spLocks noChangeArrowheads="1"/>
          </p:cNvSpPr>
          <p:nvPr/>
        </p:nvSpPr>
        <p:spPr bwMode="auto">
          <a:xfrm>
            <a:off x="1027113" y="1700213"/>
            <a:ext cx="2422525" cy="369887"/>
          </a:xfrm>
          <a:prstGeom prst="rect">
            <a:avLst/>
          </a:prstGeom>
          <a:noFill/>
          <a:ln w="9525">
            <a:solidFill>
              <a:schemeClr val="tx1"/>
            </a:solidFill>
            <a:miter lim="800000"/>
            <a:headEnd/>
            <a:tailEnd/>
          </a:ln>
        </p:spPr>
        <p:txBody>
          <a:bodyPr>
            <a:spAutoFit/>
          </a:bodyPr>
          <a:lstStyle/>
          <a:p>
            <a:pPr algn="ctr"/>
            <a:r>
              <a:rPr lang="ru-RU" dirty="0">
                <a:latin typeface="Times New Roman" pitchFamily="18" charset="0"/>
                <a:cs typeface="Times New Roman" pitchFamily="18" charset="0"/>
              </a:rPr>
              <a:t>I</a:t>
            </a:r>
            <a:r>
              <a:rPr lang="en-US" dirty="0">
                <a:latin typeface="Times New Roman" pitchFamily="18" charset="0"/>
                <a:cs typeface="Times New Roman" pitchFamily="18" charset="0"/>
              </a:rPr>
              <a:t>n written form</a:t>
            </a:r>
            <a:endParaRPr lang="ru-RU" dirty="0">
              <a:latin typeface="Times New Roman" pitchFamily="18" charset="0"/>
              <a:cs typeface="Times New Roman" pitchFamily="18" charset="0"/>
            </a:endParaRPr>
          </a:p>
        </p:txBody>
      </p:sp>
      <p:sp>
        <p:nvSpPr>
          <p:cNvPr id="27651" name="TextBox 3"/>
          <p:cNvSpPr txBox="1">
            <a:spLocks noChangeArrowheads="1"/>
          </p:cNvSpPr>
          <p:nvPr/>
        </p:nvSpPr>
        <p:spPr bwMode="auto">
          <a:xfrm>
            <a:off x="5589588" y="1700213"/>
            <a:ext cx="2232025" cy="369887"/>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In oral form</a:t>
            </a:r>
            <a:endParaRPr lang="ru-RU" dirty="0">
              <a:latin typeface="Times New Roman" pitchFamily="18" charset="0"/>
              <a:cs typeface="Times New Roman" pitchFamily="18" charset="0"/>
            </a:endParaRPr>
          </a:p>
        </p:txBody>
      </p:sp>
      <p:cxnSp>
        <p:nvCxnSpPr>
          <p:cNvPr id="5" name="Прямая со стрелкой 4"/>
          <p:cNvCxnSpPr>
            <a:stCxn id="27649" idx="2"/>
            <a:endCxn id="27650" idx="0"/>
          </p:cNvCxnSpPr>
          <p:nvPr/>
        </p:nvCxnSpPr>
        <p:spPr>
          <a:xfrm flipH="1">
            <a:off x="2238376" y="1107936"/>
            <a:ext cx="2332831" cy="5922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Прямая со стрелкой 5"/>
          <p:cNvCxnSpPr>
            <a:stCxn id="27649" idx="2"/>
            <a:endCxn id="27651" idx="0"/>
          </p:cNvCxnSpPr>
          <p:nvPr/>
        </p:nvCxnSpPr>
        <p:spPr>
          <a:xfrm>
            <a:off x="4571207" y="1107936"/>
            <a:ext cx="2134394" cy="5922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descr="C:\Users\Татьяна\Desktop\Hands-over-Contract.jpg"/>
          <p:cNvPicPr>
            <a:picLocks noChangeAspect="1" noChangeArrowheads="1"/>
          </p:cNvPicPr>
          <p:nvPr/>
        </p:nvPicPr>
        <p:blipFill>
          <a:blip r:embed="rId2"/>
          <a:srcRect/>
          <a:stretch>
            <a:fillRect/>
          </a:stretch>
        </p:blipFill>
        <p:spPr bwMode="auto">
          <a:xfrm>
            <a:off x="190520" y="2408717"/>
            <a:ext cx="4272290" cy="2850418"/>
          </a:xfrm>
          <a:prstGeom prst="rect">
            <a:avLst/>
          </a:prstGeom>
          <a:ln>
            <a:noFill/>
          </a:ln>
          <a:effectLst>
            <a:softEdge rad="112500"/>
          </a:effectLst>
        </p:spPr>
      </p:pic>
      <p:pic>
        <p:nvPicPr>
          <p:cNvPr id="3075" name="Picture 3" descr="C:\Users\Татьяна\Desktop\ustnyy_posledovatelnyy_perevod_s_na_yspanskyy_y_portugalskyy_yazyky_kyev_optymalnaya_stoymost_tseny_rastsenky__15854767m.jpg"/>
          <p:cNvPicPr>
            <a:picLocks noChangeAspect="1" noChangeArrowheads="1"/>
          </p:cNvPicPr>
          <p:nvPr/>
        </p:nvPicPr>
        <p:blipFill>
          <a:blip r:embed="rId3"/>
          <a:srcRect/>
          <a:stretch>
            <a:fillRect/>
          </a:stretch>
        </p:blipFill>
        <p:spPr bwMode="auto">
          <a:xfrm>
            <a:off x="4500102" y="2348880"/>
            <a:ext cx="4212976" cy="3159732"/>
          </a:xfrm>
          <a:prstGeom prst="rect">
            <a:avLst/>
          </a:prstGeom>
          <a:ln>
            <a:noFill/>
          </a:ln>
          <a:effectLst>
            <a:softEdge rad="112500"/>
          </a:effec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3209925" y="381000"/>
            <a:ext cx="2735263"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Transactions</a:t>
            </a:r>
            <a:r>
              <a:rPr lang="ru-RU" sz="2000" b="1" dirty="0">
                <a:latin typeface="Times New Roman" pitchFamily="18" charset="0"/>
                <a:cs typeface="Times New Roman" pitchFamily="18" charset="0"/>
              </a:rPr>
              <a:t> </a:t>
            </a:r>
          </a:p>
        </p:txBody>
      </p:sp>
      <p:sp>
        <p:nvSpPr>
          <p:cNvPr id="28674" name="TextBox 3"/>
          <p:cNvSpPr txBox="1">
            <a:spLocks noChangeArrowheads="1"/>
          </p:cNvSpPr>
          <p:nvPr/>
        </p:nvSpPr>
        <p:spPr bwMode="auto">
          <a:xfrm>
            <a:off x="989013" y="1231900"/>
            <a:ext cx="2420937" cy="36830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Paid</a:t>
            </a:r>
            <a:endParaRPr lang="ru-RU" dirty="0">
              <a:latin typeface="Times New Roman" pitchFamily="18" charset="0"/>
              <a:cs typeface="Times New Roman" pitchFamily="18" charset="0"/>
            </a:endParaRPr>
          </a:p>
        </p:txBody>
      </p:sp>
      <p:sp>
        <p:nvSpPr>
          <p:cNvPr id="28675" name="TextBox 4"/>
          <p:cNvSpPr txBox="1">
            <a:spLocks noChangeArrowheads="1"/>
          </p:cNvSpPr>
          <p:nvPr/>
        </p:nvSpPr>
        <p:spPr bwMode="auto">
          <a:xfrm>
            <a:off x="5594350" y="1231900"/>
            <a:ext cx="2232025" cy="36830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unpaid</a:t>
            </a:r>
            <a:endParaRPr lang="ru-RU" dirty="0">
              <a:latin typeface="Times New Roman" pitchFamily="18" charset="0"/>
              <a:cs typeface="Times New Roman" pitchFamily="18" charset="0"/>
            </a:endParaRPr>
          </a:p>
        </p:txBody>
      </p:sp>
      <p:cxnSp>
        <p:nvCxnSpPr>
          <p:cNvPr id="6" name="Прямая со стрелкой 5"/>
          <p:cNvCxnSpPr>
            <a:stCxn id="28673" idx="2"/>
            <a:endCxn id="28674" idx="0"/>
          </p:cNvCxnSpPr>
          <p:nvPr/>
        </p:nvCxnSpPr>
        <p:spPr>
          <a:xfrm flipH="1">
            <a:off x="2200275" y="781050"/>
            <a:ext cx="2376488"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a:stCxn id="28673" idx="2"/>
            <a:endCxn id="28675" idx="0"/>
          </p:cNvCxnSpPr>
          <p:nvPr/>
        </p:nvCxnSpPr>
        <p:spPr>
          <a:xfrm>
            <a:off x="4576763" y="781050"/>
            <a:ext cx="213360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8" name="Picture 2" descr="C:\Users\Татьяна\Desktop\mettez-une-plume-dans-votre-creativite-IMGH1349702470_quatre_mains1.jpg"/>
          <p:cNvPicPr>
            <a:picLocks noChangeAspect="1" noChangeArrowheads="1"/>
          </p:cNvPicPr>
          <p:nvPr/>
        </p:nvPicPr>
        <p:blipFill>
          <a:blip r:embed="rId2"/>
          <a:srcRect/>
          <a:stretch>
            <a:fillRect/>
          </a:stretch>
        </p:blipFill>
        <p:spPr bwMode="auto">
          <a:xfrm>
            <a:off x="256777" y="2276872"/>
            <a:ext cx="4320480" cy="3492388"/>
          </a:xfrm>
          <a:prstGeom prst="rect">
            <a:avLst/>
          </a:prstGeom>
          <a:ln>
            <a:noFill/>
          </a:ln>
          <a:effectLst>
            <a:softEdge rad="112500"/>
          </a:effectLst>
        </p:spPr>
      </p:pic>
      <p:pic>
        <p:nvPicPr>
          <p:cNvPr id="4099" name="Picture 3" descr="C:\Users\Татьяна\Desktop\home.jpg"/>
          <p:cNvPicPr>
            <a:picLocks noChangeAspect="1" noChangeArrowheads="1"/>
          </p:cNvPicPr>
          <p:nvPr/>
        </p:nvPicPr>
        <p:blipFill>
          <a:blip r:embed="rId3"/>
          <a:srcRect/>
          <a:stretch>
            <a:fillRect/>
          </a:stretch>
        </p:blipFill>
        <p:spPr bwMode="auto">
          <a:xfrm>
            <a:off x="4608267" y="2373029"/>
            <a:ext cx="4379858" cy="3300074"/>
          </a:xfrm>
          <a:prstGeom prst="rect">
            <a:avLst/>
          </a:prstGeom>
          <a:ln>
            <a:noFill/>
          </a:ln>
          <a:effectLst>
            <a:softEdge rad="112500"/>
          </a:effec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179388" y="4868863"/>
            <a:ext cx="8713787" cy="1569660"/>
          </a:xfrm>
          <a:prstGeom prst="rect">
            <a:avLst/>
          </a:prstGeom>
          <a:noFill/>
          <a:ln w="9525">
            <a:noFill/>
            <a:miter lim="800000"/>
            <a:headEnd/>
            <a:tailEnd/>
          </a:ln>
        </p:spPr>
        <p:txBody>
          <a:bodyPr>
            <a:spAutoFit/>
          </a:bodyPr>
          <a:lstStyle/>
          <a:p>
            <a:pPr algn="just">
              <a:buFont typeface="Wingdings" pitchFamily="2" charset="2"/>
              <a:buNone/>
            </a:pPr>
            <a:r>
              <a:rPr lang="ru-RU"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 term in civil law is understood as a moment or period of time with which legal consequences are associated.</a:t>
            </a:r>
          </a:p>
          <a:p>
            <a:pPr algn="just">
              <a:buFont typeface="Wingdings" pitchFamily="2" charset="2"/>
              <a:buNone/>
            </a:pPr>
            <a:r>
              <a:rPr lang="en-US" sz="2400" dirty="0">
                <a:latin typeface="Times New Roman" pitchFamily="18" charset="0"/>
                <a:cs typeface="Times New Roman" pitchFamily="18" charset="0"/>
              </a:rPr>
              <a:t>	Deadlines are usually referred to as legal facts-events, because the deadline does not depend on the will of the person.</a:t>
            </a:r>
            <a:endParaRPr lang="ru-RU" sz="2400" dirty="0">
              <a:latin typeface="Trebuchet MS" pitchFamily="34" charset="0"/>
            </a:endParaRPr>
          </a:p>
        </p:txBody>
      </p:sp>
      <p:pic>
        <p:nvPicPr>
          <p:cNvPr id="5122" name="Picture 2" descr="C:\Users\Татьяна\Desktop\0944310.jpg"/>
          <p:cNvPicPr>
            <a:picLocks noChangeAspect="1" noChangeArrowheads="1"/>
          </p:cNvPicPr>
          <p:nvPr/>
        </p:nvPicPr>
        <p:blipFill>
          <a:blip r:embed="rId2"/>
          <a:srcRect/>
          <a:stretch>
            <a:fillRect/>
          </a:stretch>
        </p:blipFill>
        <p:spPr bwMode="auto">
          <a:xfrm>
            <a:off x="1583668" y="289015"/>
            <a:ext cx="5900928" cy="4148097"/>
          </a:xfrm>
          <a:prstGeom prst="rect">
            <a:avLst/>
          </a:prstGeom>
          <a:ln>
            <a:noFill/>
          </a:ln>
          <a:effectLst>
            <a:softEdge rad="112500"/>
          </a:effec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713788" cy="2862322"/>
          </a:xfrm>
          <a:prstGeom prst="rect">
            <a:avLst/>
          </a:prstGeom>
          <a:noFill/>
        </p:spPr>
        <p:txBody>
          <a:bodyPr>
            <a:spAutoFit/>
          </a:bodyPr>
          <a:lstStyle/>
          <a:p>
            <a:pPr algn="just"/>
            <a:r>
              <a:rPr lang="en-US" sz="2000" b="1" dirty="0">
                <a:latin typeface="Times New Roman" pitchFamily="18" charset="0"/>
                <a:cs typeface="Times New Roman" pitchFamily="18" charset="0"/>
              </a:rPr>
              <a:t>Ownership and other proprietary rights</a:t>
            </a:r>
          </a:p>
          <a:p>
            <a:pPr algn="just"/>
            <a:r>
              <a:rPr lang="en-US" sz="2000" dirty="0">
                <a:latin typeface="Times New Roman" pitchFamily="18" charset="0"/>
                <a:cs typeface="Times New Roman" pitchFamily="18" charset="0"/>
              </a:rPr>
              <a:t>	The right of ownership is the right of a subject recognized and protected by legislative acts to own, use and dispose of property belonging to him at his discretion. </a:t>
            </a:r>
          </a:p>
          <a:p>
            <a:pPr algn="just"/>
            <a:r>
              <a:rPr lang="en-US" sz="2000" dirty="0">
                <a:latin typeface="Times New Roman" pitchFamily="18" charset="0"/>
                <a:cs typeface="Times New Roman" pitchFamily="18" charset="0"/>
              </a:rPr>
              <a:t>	The ownership right is transferred to another person with all the encumbrances that existed at the time of the transaction. </a:t>
            </a:r>
          </a:p>
          <a:p>
            <a:pPr algn="just"/>
            <a:r>
              <a:rPr lang="en-US" sz="2000" dirty="0">
                <a:latin typeface="Times New Roman" pitchFamily="18" charset="0"/>
                <a:cs typeface="Times New Roman" pitchFamily="18" charset="0"/>
              </a:rPr>
              <a:t>	The protection of property rights and other property rights is carried out within the framework of general civil protection and is associated with the use of methods provided for by law to protect civil rights.</a:t>
            </a:r>
            <a:endParaRPr lang="ru-RU" dirty="0">
              <a:latin typeface="Times New Roman" pitchFamily="18" charset="0"/>
              <a:cs typeface="Times New Roman" pitchFamily="18" charset="0"/>
            </a:endParaRPr>
          </a:p>
        </p:txBody>
      </p:sp>
      <p:sp>
        <p:nvSpPr>
          <p:cNvPr id="30722" name="TextBox 2"/>
          <p:cNvSpPr txBox="1">
            <a:spLocks noChangeArrowheads="1"/>
          </p:cNvSpPr>
          <p:nvPr/>
        </p:nvSpPr>
        <p:spPr bwMode="auto">
          <a:xfrm>
            <a:off x="1247775" y="3141663"/>
            <a:ext cx="6696075"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Classification of ways to protect civil rights</a:t>
            </a:r>
            <a:endParaRPr lang="ru-RU" sz="2000" b="1" dirty="0">
              <a:latin typeface="Times New Roman" pitchFamily="18" charset="0"/>
              <a:cs typeface="Times New Roman" pitchFamily="18" charset="0"/>
            </a:endParaRPr>
          </a:p>
        </p:txBody>
      </p:sp>
      <p:sp>
        <p:nvSpPr>
          <p:cNvPr id="30723" name="TextBox 3"/>
          <p:cNvSpPr txBox="1">
            <a:spLocks noChangeArrowheads="1"/>
          </p:cNvSpPr>
          <p:nvPr/>
        </p:nvSpPr>
        <p:spPr bwMode="auto">
          <a:xfrm>
            <a:off x="468313" y="4148138"/>
            <a:ext cx="2016125" cy="369887"/>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Property rights</a:t>
            </a:r>
            <a:endParaRPr lang="ru-RU" dirty="0">
              <a:latin typeface="Times New Roman" pitchFamily="18" charset="0"/>
              <a:cs typeface="Times New Roman" pitchFamily="18" charset="0"/>
            </a:endParaRPr>
          </a:p>
        </p:txBody>
      </p:sp>
      <p:sp>
        <p:nvSpPr>
          <p:cNvPr id="30724" name="TextBox 4"/>
          <p:cNvSpPr txBox="1">
            <a:spLocks noChangeArrowheads="1"/>
          </p:cNvSpPr>
          <p:nvPr/>
        </p:nvSpPr>
        <p:spPr bwMode="auto">
          <a:xfrm>
            <a:off x="1776413" y="4833938"/>
            <a:ext cx="2016125" cy="369332"/>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Legal obligations</a:t>
            </a:r>
            <a:endParaRPr lang="ru-RU" dirty="0">
              <a:latin typeface="Times New Roman" pitchFamily="18" charset="0"/>
              <a:cs typeface="Times New Roman" pitchFamily="18" charset="0"/>
            </a:endParaRPr>
          </a:p>
        </p:txBody>
      </p:sp>
      <p:sp>
        <p:nvSpPr>
          <p:cNvPr id="30725" name="TextBox 5"/>
          <p:cNvSpPr txBox="1">
            <a:spLocks noChangeArrowheads="1"/>
          </p:cNvSpPr>
          <p:nvPr/>
        </p:nvSpPr>
        <p:spPr bwMode="auto">
          <a:xfrm>
            <a:off x="4211638" y="4838700"/>
            <a:ext cx="2016125" cy="92333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Not related to either property law or obligation law</a:t>
            </a:r>
            <a:endParaRPr lang="ru-RU" dirty="0">
              <a:latin typeface="Times New Roman" pitchFamily="18" charset="0"/>
              <a:cs typeface="Times New Roman" pitchFamily="18" charset="0"/>
            </a:endParaRPr>
          </a:p>
        </p:txBody>
      </p:sp>
      <p:sp>
        <p:nvSpPr>
          <p:cNvPr id="30726" name="TextBox 6"/>
          <p:cNvSpPr txBox="1">
            <a:spLocks noChangeArrowheads="1"/>
          </p:cNvSpPr>
          <p:nvPr/>
        </p:nvSpPr>
        <p:spPr bwMode="auto">
          <a:xfrm>
            <a:off x="6516688" y="4181475"/>
            <a:ext cx="2016125" cy="923925"/>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Aimed at protecting the interests of the owner</a:t>
            </a:r>
            <a:endParaRPr lang="ru-RU" dirty="0">
              <a:latin typeface="Times New Roman" pitchFamily="18" charset="0"/>
              <a:cs typeface="Times New Roman" pitchFamily="18" charset="0"/>
            </a:endParaRPr>
          </a:p>
        </p:txBody>
      </p:sp>
      <p:cxnSp>
        <p:nvCxnSpPr>
          <p:cNvPr id="8" name="Прямая со стрелкой 7"/>
          <p:cNvCxnSpPr>
            <a:stCxn id="30722" idx="2"/>
            <a:endCxn id="30724" idx="0"/>
          </p:cNvCxnSpPr>
          <p:nvPr/>
        </p:nvCxnSpPr>
        <p:spPr>
          <a:xfrm flipH="1">
            <a:off x="2784476" y="3541713"/>
            <a:ext cx="1811337" cy="12922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a:stCxn id="30722" idx="2"/>
            <a:endCxn id="30725" idx="0"/>
          </p:cNvCxnSpPr>
          <p:nvPr/>
        </p:nvCxnSpPr>
        <p:spPr>
          <a:xfrm>
            <a:off x="4595813" y="3541713"/>
            <a:ext cx="623888" cy="1296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a:stCxn id="30722" idx="2"/>
            <a:endCxn id="30726" idx="0"/>
          </p:cNvCxnSpPr>
          <p:nvPr/>
        </p:nvCxnSpPr>
        <p:spPr>
          <a:xfrm>
            <a:off x="4595813" y="3541713"/>
            <a:ext cx="2928937" cy="639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a:stCxn id="30722" idx="2"/>
            <a:endCxn id="30723" idx="0"/>
          </p:cNvCxnSpPr>
          <p:nvPr/>
        </p:nvCxnSpPr>
        <p:spPr>
          <a:xfrm flipH="1">
            <a:off x="1476375" y="3541713"/>
            <a:ext cx="3119438" cy="606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713788" cy="3477875"/>
          </a:xfrm>
          <a:prstGeom prst="rect">
            <a:avLst/>
          </a:prstGeom>
          <a:noFill/>
        </p:spPr>
        <p:txBody>
          <a:bodyPr>
            <a:spAutoFit/>
          </a:bodyPr>
          <a:lstStyle/>
          <a:p>
            <a:pPr algn="ctr"/>
            <a:r>
              <a:rPr lang="en-US" sz="2000" b="1" dirty="0">
                <a:latin typeface="Times New Roman" pitchFamily="18" charset="0"/>
                <a:cs typeface="Times New Roman" pitchFamily="18" charset="0"/>
              </a:rPr>
              <a:t>Law of obligations</a:t>
            </a:r>
          </a:p>
          <a:p>
            <a:pPr algn="just"/>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Law of obligations - the law arising in connection with the participation in the formation of the property of a legal entity from its founders (participants) in relation to this legal entity.</a:t>
            </a:r>
          </a:p>
          <a:p>
            <a:pPr algn="just"/>
            <a:r>
              <a:rPr lang="en-US" sz="2000" dirty="0">
                <a:latin typeface="Times New Roman" pitchFamily="18" charset="0"/>
                <a:cs typeface="Times New Roman" pitchFamily="18" charset="0"/>
              </a:rPr>
              <a:t>	The obligation must be performed properly in accordance with the terms of the obligation and the requirements of the legislation, and in the absence of such conditions and requirements - in accordance with business practices or other commonly imposed requirements.</a:t>
            </a:r>
          </a:p>
          <a:p>
            <a:pPr algn="just"/>
            <a:r>
              <a:rPr lang="en-US" sz="2000" dirty="0">
                <a:latin typeface="Times New Roman" pitchFamily="18" charset="0"/>
                <a:cs typeface="Times New Roman" pitchFamily="18" charset="0"/>
              </a:rPr>
              <a:t>	The performance of the obligation may be secured by a penalty, pledge, retention of the debtor's property, surety, guarantee, deposit, guarantee fee and other methods provided for by law or contract.</a:t>
            </a:r>
            <a:endParaRPr lang="ru-RU" dirty="0">
              <a:latin typeface="Times New Roman" pitchFamily="18" charset="0"/>
              <a:cs typeface="Times New Roman" pitchFamily="18" charset="0"/>
            </a:endParaRPr>
          </a:p>
        </p:txBody>
      </p:sp>
      <p:pic>
        <p:nvPicPr>
          <p:cNvPr id="6146" name="Picture 2" descr="C:\Users\Татьяна\Desktop\Zadatok-pri-pokupke-kvartiry.jpg"/>
          <p:cNvPicPr>
            <a:picLocks noChangeAspect="1" noChangeArrowheads="1"/>
          </p:cNvPicPr>
          <p:nvPr/>
        </p:nvPicPr>
        <p:blipFill>
          <a:blip r:embed="rId2" cstate="print"/>
          <a:srcRect/>
          <a:stretch>
            <a:fillRect/>
          </a:stretch>
        </p:blipFill>
        <p:spPr bwMode="auto">
          <a:xfrm>
            <a:off x="3582057" y="5044975"/>
            <a:ext cx="2417366" cy="1813025"/>
          </a:xfrm>
          <a:prstGeom prst="rect">
            <a:avLst/>
          </a:prstGeom>
          <a:ln>
            <a:noFill/>
          </a:ln>
          <a:effectLst>
            <a:softEdge rad="112500"/>
          </a:effectLst>
        </p:spPr>
      </p:pic>
      <p:pic>
        <p:nvPicPr>
          <p:cNvPr id="6147" name="Picture 3" descr="C:\Users\Татьяна\Desktop\289961.jpg"/>
          <p:cNvPicPr>
            <a:picLocks noChangeAspect="1" noChangeArrowheads="1"/>
          </p:cNvPicPr>
          <p:nvPr/>
        </p:nvPicPr>
        <p:blipFill>
          <a:blip r:embed="rId3" cstate="print"/>
          <a:srcRect/>
          <a:stretch>
            <a:fillRect/>
          </a:stretch>
        </p:blipFill>
        <p:spPr bwMode="auto">
          <a:xfrm>
            <a:off x="5796136" y="5245019"/>
            <a:ext cx="2432980" cy="1623145"/>
          </a:xfrm>
          <a:prstGeom prst="rect">
            <a:avLst/>
          </a:prstGeom>
          <a:ln>
            <a:noFill/>
          </a:ln>
          <a:effectLst>
            <a:softEdge rad="112500"/>
          </a:effectLst>
        </p:spPr>
      </p:pic>
      <p:pic>
        <p:nvPicPr>
          <p:cNvPr id="6148" name="Picture 4" descr="C:\Users\Татьяна\Desktop\Statiy5194.jpg"/>
          <p:cNvPicPr>
            <a:picLocks noChangeAspect="1" noChangeArrowheads="1"/>
          </p:cNvPicPr>
          <p:nvPr/>
        </p:nvPicPr>
        <p:blipFill>
          <a:blip r:embed="rId4"/>
          <a:srcRect/>
          <a:stretch>
            <a:fillRect/>
          </a:stretch>
        </p:blipFill>
        <p:spPr bwMode="auto">
          <a:xfrm rot="800155">
            <a:off x="395536" y="3627750"/>
            <a:ext cx="1944216" cy="1944216"/>
          </a:xfrm>
          <a:prstGeom prst="rect">
            <a:avLst/>
          </a:prstGeom>
          <a:ln>
            <a:noFill/>
          </a:ln>
          <a:effectLst>
            <a:softEdge rad="112500"/>
          </a:effectLst>
        </p:spPr>
      </p:pic>
      <p:pic>
        <p:nvPicPr>
          <p:cNvPr id="6149" name="Picture 5" descr="C:\Users\Татьяна\Desktop\64.jpg"/>
          <p:cNvPicPr>
            <a:picLocks noChangeAspect="1" noChangeArrowheads="1"/>
          </p:cNvPicPr>
          <p:nvPr/>
        </p:nvPicPr>
        <p:blipFill>
          <a:blip r:embed="rId5"/>
          <a:srcRect/>
          <a:stretch>
            <a:fillRect/>
          </a:stretch>
        </p:blipFill>
        <p:spPr bwMode="auto">
          <a:xfrm rot="20720195">
            <a:off x="2298401" y="3652273"/>
            <a:ext cx="2425353" cy="1692107"/>
          </a:xfrm>
          <a:prstGeom prst="rect">
            <a:avLst/>
          </a:prstGeom>
          <a:ln>
            <a:noFill/>
          </a:ln>
          <a:effectLst>
            <a:softEdge rad="112500"/>
          </a:effectLst>
        </p:spPr>
      </p:pic>
      <p:pic>
        <p:nvPicPr>
          <p:cNvPr id="6150" name="Picture 6" descr="C:\Users\Татьяна\Desktop\original.jpg"/>
          <p:cNvPicPr>
            <a:picLocks noChangeAspect="1" noChangeArrowheads="1"/>
          </p:cNvPicPr>
          <p:nvPr/>
        </p:nvPicPr>
        <p:blipFill>
          <a:blip r:embed="rId6" cstate="print"/>
          <a:srcRect/>
          <a:stretch>
            <a:fillRect/>
          </a:stretch>
        </p:blipFill>
        <p:spPr bwMode="auto">
          <a:xfrm rot="975073">
            <a:off x="4396136" y="3691929"/>
            <a:ext cx="2167679" cy="1625759"/>
          </a:xfrm>
          <a:prstGeom prst="rect">
            <a:avLst/>
          </a:prstGeom>
          <a:ln>
            <a:noFill/>
          </a:ln>
          <a:effectLst>
            <a:softEdge rad="112500"/>
          </a:effectLst>
        </p:spPr>
      </p:pic>
      <p:pic>
        <p:nvPicPr>
          <p:cNvPr id="6151" name="Picture 7" descr="C:\Users\Татьяна\Desktop\երաշխավոր.jpg"/>
          <p:cNvPicPr>
            <a:picLocks noChangeAspect="1" noChangeArrowheads="1"/>
          </p:cNvPicPr>
          <p:nvPr/>
        </p:nvPicPr>
        <p:blipFill>
          <a:blip r:embed="rId7" cstate="print"/>
          <a:srcRect/>
          <a:stretch>
            <a:fillRect/>
          </a:stretch>
        </p:blipFill>
        <p:spPr bwMode="auto">
          <a:xfrm rot="20518408">
            <a:off x="6514137" y="3708142"/>
            <a:ext cx="2105844" cy="1580371"/>
          </a:xfrm>
          <a:prstGeom prst="rect">
            <a:avLst/>
          </a:prstGeom>
          <a:ln>
            <a:noFill/>
          </a:ln>
          <a:effectLst>
            <a:softEdge rad="112500"/>
          </a:effectLst>
        </p:spPr>
      </p:pic>
      <p:pic>
        <p:nvPicPr>
          <p:cNvPr id="6152" name="Picture 8" descr="C:\Users\Татьяна\Desktop\warranty.JPG"/>
          <p:cNvPicPr>
            <a:picLocks noChangeAspect="1" noChangeArrowheads="1"/>
          </p:cNvPicPr>
          <p:nvPr/>
        </p:nvPicPr>
        <p:blipFill>
          <a:blip r:embed="rId8" cstate="print"/>
          <a:srcRect/>
          <a:stretch>
            <a:fillRect/>
          </a:stretch>
        </p:blipFill>
        <p:spPr bwMode="auto">
          <a:xfrm>
            <a:off x="1144183" y="5144751"/>
            <a:ext cx="2381846" cy="1587897"/>
          </a:xfrm>
          <a:prstGeom prst="rect">
            <a:avLst/>
          </a:prstGeom>
          <a:ln>
            <a:noFill/>
          </a:ln>
          <a:effectLst>
            <a:softEdge rad="112500"/>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260350"/>
            <a:ext cx="8642350" cy="4955203"/>
          </a:xfrm>
          <a:prstGeom prst="rect">
            <a:avLst/>
          </a:prstGeom>
          <a:noFill/>
        </p:spPr>
        <p:txBody>
          <a:bodyPr>
            <a:spAutoFit/>
          </a:bodyPr>
          <a:lstStyle/>
          <a:p>
            <a:pPr algn="ctr"/>
            <a:r>
              <a:rPr lang="en-US" sz="2800" b="1" dirty="0">
                <a:latin typeface="Times New Roman" pitchFamily="18" charset="0"/>
                <a:cs typeface="Times New Roman" pitchFamily="18" charset="0"/>
              </a:rPr>
              <a:t>Penalty</a:t>
            </a:r>
          </a:p>
          <a:p>
            <a:pPr algn="just"/>
            <a:r>
              <a:rPr lang="en-US" sz="2400" dirty="0">
                <a:latin typeface="Times New Roman" pitchFamily="18" charset="0"/>
                <a:cs typeface="Times New Roman" pitchFamily="18" charset="0"/>
              </a:rPr>
              <a:t>A penalty is a monetary amount determined by legislation or a contract, which the debtor is obliged to pay to the creditor in case of non-fulfillment or improper fulfillment of the obligation, in particular in case of late fulfillment. Upon request for payment of a penalty, the creditor is not obliged to prove the damage caused to him.</a:t>
            </a:r>
          </a:p>
          <a:p>
            <a:pPr algn="just"/>
            <a:r>
              <a:rPr lang="en-US" sz="2400" dirty="0">
                <a:latin typeface="Times New Roman" pitchFamily="18" charset="0"/>
                <a:cs typeface="Times New Roman" pitchFamily="18" charset="0"/>
              </a:rPr>
              <a:t>The agreement on the penalty must be made in writing, regardless of the form of the main obligation. Failure to comply with the written form entails the invalidity of the penalty agreement.</a:t>
            </a:r>
          </a:p>
          <a:p>
            <a:pPr algn="just"/>
            <a:r>
              <a:rPr lang="en-US" sz="2400" dirty="0">
                <a:latin typeface="Times New Roman" pitchFamily="18" charset="0"/>
                <a:cs typeface="Times New Roman" pitchFamily="18" charset="0"/>
              </a:rPr>
              <a:t>The amount of the penalty is determined in a fixed amount of money or as a percentage of the amount of an unfulfilled or improperly fulfilled obligation.</a:t>
            </a:r>
            <a:endParaRPr lang="ru-RU" sz="2400" dirty="0">
              <a:latin typeface="Times New Roman" pitchFamily="18" charset="0"/>
              <a:cs typeface="Times New Roman" pitchFamily="18"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3447098"/>
          </a:xfrm>
          <a:prstGeom prst="rect">
            <a:avLst/>
          </a:prstGeom>
          <a:noFill/>
        </p:spPr>
        <p:txBody>
          <a:bodyPr>
            <a:spAutoFit/>
          </a:bodyPr>
          <a:lstStyle/>
          <a:p>
            <a:pPr algn="ctr"/>
            <a:r>
              <a:rPr lang="en-US" sz="2000" b="1" dirty="0">
                <a:latin typeface="Times New Roman" pitchFamily="18" charset="0"/>
                <a:cs typeface="Times New Roman" pitchFamily="18" charset="0"/>
              </a:rPr>
              <a:t>Deposit</a:t>
            </a:r>
          </a:p>
          <a:p>
            <a:pPr algn="just"/>
            <a:r>
              <a:rPr lang="en-US" dirty="0">
                <a:latin typeface="Times New Roman" pitchFamily="18" charset="0"/>
                <a:cs typeface="Times New Roman" pitchFamily="18" charset="0"/>
              </a:rPr>
              <a:t>A pledge is a method of securing the fulfillment of an obligation, by virtue of which the creditor (pledgee) has the right, in the event of non-fulfillment by the debtor of the obligation secured by the pledge, to obtain satisfaction from the value of the pledged property primarily to other creditors of the person to whom this property belongs (pledgor), with exceptions.</a:t>
            </a:r>
          </a:p>
          <a:p>
            <a:pPr algn="just"/>
            <a:r>
              <a:rPr lang="en-US" dirty="0">
                <a:latin typeface="Times New Roman" pitchFamily="18" charset="0"/>
                <a:cs typeface="Times New Roman" pitchFamily="18" charset="0"/>
              </a:rPr>
              <a:t>The subject of the pledge can be any property, including things and property rights.</a:t>
            </a:r>
          </a:p>
          <a:p>
            <a:pPr algn="just"/>
            <a:r>
              <a:rPr lang="en-US" dirty="0">
                <a:latin typeface="Times New Roman" pitchFamily="18" charset="0"/>
                <a:cs typeface="Times New Roman" pitchFamily="18" charset="0"/>
              </a:rPr>
              <a:t>Types of collateral</a:t>
            </a:r>
          </a:p>
          <a:p>
            <a:pPr algn="just"/>
            <a:r>
              <a:rPr lang="en-US" dirty="0">
                <a:latin typeface="Times New Roman" pitchFamily="18" charset="0"/>
                <a:cs typeface="Times New Roman" pitchFamily="18" charset="0"/>
              </a:rPr>
              <a:t>Mortgage is a type of pledge in which the mortgaged property remains in the possession and use of the mortgagor or a third party.</a:t>
            </a:r>
          </a:p>
          <a:p>
            <a:pPr algn="just"/>
            <a:r>
              <a:rPr lang="en-US" dirty="0">
                <a:latin typeface="Times New Roman" pitchFamily="18" charset="0"/>
                <a:cs typeface="Times New Roman" pitchFamily="18" charset="0"/>
              </a:rPr>
              <a:t>A pledge is a type of pledge in which the pledged property is transferred by the pledgor into the possession of the pledgee.</a:t>
            </a:r>
            <a:endParaRPr lang="ru-RU" dirty="0">
              <a:latin typeface="Times New Roman" pitchFamily="18" charset="0"/>
              <a:cs typeface="Times New Roman" pitchFamily="18" charset="0"/>
            </a:endParaRPr>
          </a:p>
        </p:txBody>
      </p:sp>
      <p:pic>
        <p:nvPicPr>
          <p:cNvPr id="8194" name="Picture 2" descr="C:\Users\Татьяна\Desktop\e2acd849d365015ef08ef5b696dc9e31_XL.jpg"/>
          <p:cNvPicPr>
            <a:picLocks noChangeAspect="1" noChangeArrowheads="1"/>
          </p:cNvPicPr>
          <p:nvPr/>
        </p:nvPicPr>
        <p:blipFill>
          <a:blip r:embed="rId2"/>
          <a:srcRect/>
          <a:stretch>
            <a:fillRect/>
          </a:stretch>
        </p:blipFill>
        <p:spPr bwMode="auto">
          <a:xfrm>
            <a:off x="2170075" y="3789040"/>
            <a:ext cx="4803850" cy="3068960"/>
          </a:xfrm>
          <a:prstGeom prst="rect">
            <a:avLst/>
          </a:prstGeom>
          <a:ln>
            <a:noFill/>
          </a:ln>
          <a:effectLst>
            <a:softEdge rad="112500"/>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3477875"/>
          </a:xfrm>
          <a:prstGeom prst="rect">
            <a:avLst/>
          </a:prstGeom>
          <a:noFill/>
        </p:spPr>
        <p:txBody>
          <a:bodyPr>
            <a:spAutoFit/>
          </a:bodyPr>
          <a:lstStyle/>
          <a:p>
            <a:pPr algn="ctr"/>
            <a:r>
              <a:rPr lang="en-US" sz="2000" b="1" dirty="0">
                <a:latin typeface="Times New Roman" pitchFamily="18" charset="0"/>
                <a:cs typeface="Times New Roman" pitchFamily="18" charset="0"/>
              </a:rPr>
              <a:t>Retention</a:t>
            </a:r>
          </a:p>
          <a:p>
            <a:pPr algn="ctr"/>
            <a:r>
              <a:rPr lang="en-US" sz="2000" dirty="0">
                <a:latin typeface="Times New Roman" pitchFamily="18" charset="0"/>
                <a:cs typeface="Times New Roman" pitchFamily="18" charset="0"/>
              </a:rPr>
              <a:t>A creditor who has a thing that is subject to transfer to the debtor or to a person specified by the debtor has the right, in case the debtor fails to fulfill the obligation to pay for this thing or reimburse the creditor for the costs and other losses associated with it, to hold it until the corresponding obligation is fulfilled.</a:t>
            </a:r>
          </a:p>
          <a:p>
            <a:pPr algn="ctr"/>
            <a:r>
              <a:rPr lang="en-US" sz="2000" dirty="0">
                <a:latin typeface="Times New Roman" pitchFamily="18" charset="0"/>
                <a:cs typeface="Times New Roman" pitchFamily="18" charset="0"/>
              </a:rPr>
              <a:t>The retention of a thing may also be secured by claims, although not related to the payment of the thing or the reimbursement of its costs and other losses, but arising from an obligation whose parties act as entrepreneurs.</a:t>
            </a:r>
          </a:p>
          <a:p>
            <a:pPr algn="ctr"/>
            <a:r>
              <a:rPr lang="en-US" sz="2000" dirty="0">
                <a:latin typeface="Times New Roman" pitchFamily="18" charset="0"/>
                <a:cs typeface="Times New Roman" pitchFamily="18" charset="0"/>
              </a:rPr>
              <a:t>The creditor may retain the thing in his possession, despite the fact that after this thing came into the possession of the creditor, the rights to it were acquired by a third party.</a:t>
            </a:r>
            <a:endParaRPr lang="ru-RU" dirty="0">
              <a:latin typeface="Times New Roman" pitchFamily="18" charset="0"/>
              <a:cs typeface="Times New Roman" pitchFamily="18" charset="0"/>
            </a:endParaRPr>
          </a:p>
        </p:txBody>
      </p:sp>
      <p:pic>
        <p:nvPicPr>
          <p:cNvPr id="9218" name="Picture 2" descr="C:\Users\Татьяна\Desktop\вычеты-ндфл-из-заработной-платы.jpeg"/>
          <p:cNvPicPr>
            <a:picLocks noChangeAspect="1" noChangeArrowheads="1"/>
          </p:cNvPicPr>
          <p:nvPr/>
        </p:nvPicPr>
        <p:blipFill>
          <a:blip r:embed="rId2"/>
          <a:srcRect/>
          <a:stretch>
            <a:fillRect/>
          </a:stretch>
        </p:blipFill>
        <p:spPr bwMode="auto">
          <a:xfrm>
            <a:off x="277105" y="3666788"/>
            <a:ext cx="4362985" cy="3191212"/>
          </a:xfrm>
          <a:prstGeom prst="rect">
            <a:avLst/>
          </a:prstGeom>
          <a:ln>
            <a:noFill/>
          </a:ln>
          <a:effectLst>
            <a:softEdge rad="112500"/>
          </a:effec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15106" y="366623"/>
            <a:ext cx="8713787" cy="6124754"/>
          </a:xfrm>
          <a:prstGeom prst="rect">
            <a:avLst/>
          </a:prstGeom>
          <a:noFill/>
          <a:ln w="9525">
            <a:noFill/>
            <a:miter lim="800000"/>
            <a:headEnd/>
            <a:tailEnd/>
          </a:ln>
        </p:spPr>
        <p:txBody>
          <a:bodyPr>
            <a:spAutoFit/>
          </a:bodyPr>
          <a:lstStyle/>
          <a:p>
            <a:pPr algn="just"/>
            <a:r>
              <a:rPr lang="ru-RU" sz="28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en-US" sz="2800" b="1" dirty="0">
                <a:latin typeface="Times New Roman" pitchFamily="18" charset="0"/>
                <a:cs typeface="Times New Roman" pitchFamily="18" charset="0"/>
              </a:rPr>
              <a:t>Lecture plan:</a:t>
            </a:r>
          </a:p>
          <a:p>
            <a:pPr algn="just"/>
            <a:r>
              <a:rPr lang="en-US" sz="2800" dirty="0">
                <a:latin typeface="Times New Roman" pitchFamily="18" charset="0"/>
                <a:cs typeface="Times New Roman" pitchFamily="18" charset="0"/>
              </a:rPr>
              <a:t>1. Concept, subject, principles of civil law;</a:t>
            </a:r>
          </a:p>
          <a:p>
            <a:pPr algn="just"/>
            <a:r>
              <a:rPr lang="en-US" sz="2800" dirty="0">
                <a:latin typeface="Times New Roman" pitchFamily="18" charset="0"/>
                <a:cs typeface="Times New Roman" pitchFamily="18" charset="0"/>
              </a:rPr>
              <a:t>2. Sources and system of civil law;</a:t>
            </a:r>
          </a:p>
          <a:p>
            <a:pPr algn="just"/>
            <a:r>
              <a:rPr lang="en-US" sz="2800" dirty="0">
                <a:latin typeface="Times New Roman" pitchFamily="18" charset="0"/>
                <a:cs typeface="Times New Roman" pitchFamily="18" charset="0"/>
              </a:rPr>
              <a:t>3. Civil law relations and its elements;</a:t>
            </a:r>
          </a:p>
          <a:p>
            <a:pPr algn="just"/>
            <a:r>
              <a:rPr lang="en-US" sz="2800" dirty="0">
                <a:latin typeface="Times New Roman" pitchFamily="18" charset="0"/>
                <a:cs typeface="Times New Roman" pitchFamily="18" charset="0"/>
              </a:rPr>
              <a:t>4. Civil rights and obligations; </a:t>
            </a:r>
          </a:p>
          <a:p>
            <a:pPr algn="just"/>
            <a:r>
              <a:rPr lang="en-US" sz="2800" dirty="0">
                <a:latin typeface="Times New Roman" pitchFamily="18" charset="0"/>
                <a:cs typeface="Times New Roman" pitchFamily="18" charset="0"/>
              </a:rPr>
              <a:t>5. Exercise of civil rights;</a:t>
            </a:r>
          </a:p>
          <a:p>
            <a:pPr algn="just"/>
            <a:r>
              <a:rPr lang="en-US" sz="2800" dirty="0">
                <a:latin typeface="Times New Roman" pitchFamily="18" charset="0"/>
                <a:cs typeface="Times New Roman" pitchFamily="18" charset="0"/>
              </a:rPr>
              <a:t>6. Protection of civil rights; </a:t>
            </a:r>
          </a:p>
          <a:p>
            <a:pPr algn="just"/>
            <a:r>
              <a:rPr lang="en-US" sz="2800" dirty="0">
                <a:latin typeface="Times New Roman" pitchFamily="18" charset="0"/>
                <a:cs typeface="Times New Roman" pitchFamily="18" charset="0"/>
              </a:rPr>
              <a:t>7. The concept and types of transactions;</a:t>
            </a:r>
          </a:p>
          <a:p>
            <a:pPr algn="just"/>
            <a:r>
              <a:rPr lang="en-US" sz="2800" dirty="0">
                <a:latin typeface="Times New Roman" pitchFamily="18" charset="0"/>
                <a:cs typeface="Times New Roman" pitchFamily="18" charset="0"/>
              </a:rPr>
              <a:t>8. Terms in civil law;</a:t>
            </a:r>
          </a:p>
          <a:p>
            <a:pPr algn="just"/>
            <a:r>
              <a:rPr lang="en-US" sz="2800" dirty="0">
                <a:latin typeface="Times New Roman" pitchFamily="18" charset="0"/>
                <a:cs typeface="Times New Roman" pitchFamily="18" charset="0"/>
              </a:rPr>
              <a:t>9. Ownership and other proprietary rights;</a:t>
            </a:r>
          </a:p>
          <a:p>
            <a:pPr algn="just"/>
            <a:r>
              <a:rPr lang="en-US" sz="2800" dirty="0">
                <a:latin typeface="Times New Roman" pitchFamily="18" charset="0"/>
                <a:cs typeface="Times New Roman" pitchFamily="18" charset="0"/>
              </a:rPr>
              <a:t>10. Law of obligations;</a:t>
            </a:r>
          </a:p>
          <a:p>
            <a:pPr algn="just"/>
            <a:r>
              <a:rPr lang="en-US" sz="2800" dirty="0">
                <a:latin typeface="Times New Roman" pitchFamily="18" charset="0"/>
                <a:cs typeface="Times New Roman" pitchFamily="18" charset="0"/>
              </a:rPr>
              <a:t>11. Guarantees and sureties;</a:t>
            </a:r>
          </a:p>
          <a:p>
            <a:pPr algn="just"/>
            <a:r>
              <a:rPr lang="en-US" sz="2800" dirty="0">
                <a:latin typeface="Times New Roman" pitchFamily="18" charset="0"/>
                <a:cs typeface="Times New Roman" pitchFamily="18" charset="0"/>
              </a:rPr>
              <a:t>12. Civil contract;</a:t>
            </a:r>
          </a:p>
          <a:p>
            <a:pPr algn="just"/>
            <a:r>
              <a:rPr lang="en-US" sz="2800" dirty="0">
                <a:latin typeface="Times New Roman" pitchFamily="18" charset="0"/>
                <a:cs typeface="Times New Roman" pitchFamily="18" charset="0"/>
              </a:rPr>
              <a:t>13. Civil liability.</a:t>
            </a:r>
            <a:endParaRPr lang="ru-RU" sz="2800" dirty="0">
              <a:latin typeface="Times New Roman" pitchFamily="18" charset="0"/>
              <a:cs typeface="Times New Roman"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4124206"/>
          </a:xfrm>
          <a:prstGeom prst="rect">
            <a:avLst/>
          </a:prstGeom>
          <a:noFill/>
        </p:spPr>
        <p:txBody>
          <a:bodyPr>
            <a:spAutoFit/>
          </a:bodyPr>
          <a:lstStyle/>
          <a:p>
            <a:pPr algn="ctr"/>
            <a:r>
              <a:rPr lang="en-US" sz="2000" b="1" dirty="0">
                <a:latin typeface="Times New Roman" pitchFamily="18" charset="0"/>
                <a:cs typeface="Times New Roman" pitchFamily="18" charset="0"/>
              </a:rPr>
              <a:t>Guarantees and sureties</a:t>
            </a:r>
          </a:p>
          <a:p>
            <a:pPr algn="just"/>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By virtue of the guarantee, the guarantor is obliged to the creditor of another person (debtor) to be responsible for the fulfillment of the obligation of this person in full or in part in solidarity with the debtor, except in cases provided for by legislative acts.</a:t>
            </a:r>
            <a:endParaRPr lang="ru-RU" dirty="0">
              <a:latin typeface="Times New Roman" pitchFamily="18" charset="0"/>
              <a:cs typeface="Times New Roman" pitchFamily="18" charset="0"/>
            </a:endParaRPr>
          </a:p>
          <a:p>
            <a:pPr algn="just">
              <a:buFont typeface="Wingdings" pitchFamily="2" charset="2"/>
              <a:buChar char="ü"/>
            </a:pP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buFont typeface="Wingdings" pitchFamily="2" charset="2"/>
              <a:buChar char="ü"/>
            </a:pPr>
            <a:endParaRPr lang="ru-RU" dirty="0">
              <a:latin typeface="Times New Roman" pitchFamily="18" charset="0"/>
              <a:cs typeface="Times New Roman" pitchFamily="18" charset="0"/>
            </a:endParaRPr>
          </a:p>
          <a:p>
            <a:pPr algn="just">
              <a:buFont typeface="Wingdings" pitchFamily="2" charset="2"/>
              <a:buChar char="ü"/>
            </a:pPr>
            <a:endParaRPr lang="ru-RU" dirty="0">
              <a:latin typeface="Times New Roman" pitchFamily="18" charset="0"/>
              <a:cs typeface="Times New Roman" pitchFamily="18" charset="0"/>
            </a:endParaRPr>
          </a:p>
          <a:p>
            <a:pPr algn="just">
              <a:buFont typeface="Wingdings" pitchFamily="2" charset="2"/>
              <a:buChar char="ü"/>
            </a:pPr>
            <a:endParaRPr lang="ru-RU" dirty="0">
              <a:latin typeface="Times New Roman" pitchFamily="18" charset="0"/>
              <a:cs typeface="Times New Roman" pitchFamily="18" charset="0"/>
            </a:endParaRPr>
          </a:p>
          <a:p>
            <a:pPr algn="just">
              <a:buFont typeface="Wingdings" pitchFamily="2" charset="2"/>
              <a:buChar char="ü"/>
            </a:pPr>
            <a:endParaRPr lang="ru-RU" dirty="0">
              <a:latin typeface="Times New Roman" pitchFamily="18" charset="0"/>
              <a:cs typeface="Times New Roman" pitchFamily="18" charset="0"/>
            </a:endParaRPr>
          </a:p>
          <a:p>
            <a:pPr algn="just">
              <a:buFont typeface="Wingdings" pitchFamily="2" charset="2"/>
              <a:buNone/>
            </a:pPr>
            <a:r>
              <a:rPr lang="ru-RU" b="1" dirty="0">
                <a:latin typeface="Times New Roman" pitchFamily="18" charset="0"/>
                <a:cs typeface="Times New Roman" pitchFamily="18" charset="0"/>
              </a:rPr>
              <a:t>	</a:t>
            </a:r>
            <a:r>
              <a:rPr lang="en-US" dirty="0">
                <a:latin typeface="Times New Roman" pitchFamily="18" charset="0"/>
                <a:cs typeface="Times New Roman" pitchFamily="18" charset="0"/>
              </a:rPr>
              <a:t>By virtue of the surety, the surety undertakes to the creditor of another person (debtor) to be responsible for the fulfillment of the obligation of this person in full or in part vicariously.</a:t>
            </a:r>
            <a:endParaRPr lang="ru-RU" dirty="0">
              <a:latin typeface="Times New Roman" pitchFamily="18" charset="0"/>
              <a:cs typeface="Times New Roman" pitchFamily="18" charset="0"/>
            </a:endParaRPr>
          </a:p>
        </p:txBody>
      </p:sp>
      <p:pic>
        <p:nvPicPr>
          <p:cNvPr id="12290" name="Picture 2" descr="C:\Users\Татьяна\Desktop\in_article_dc800cfaaf.jpg"/>
          <p:cNvPicPr>
            <a:picLocks noChangeAspect="1" noChangeArrowheads="1"/>
          </p:cNvPicPr>
          <p:nvPr/>
        </p:nvPicPr>
        <p:blipFill>
          <a:blip r:embed="rId2"/>
          <a:srcRect/>
          <a:stretch>
            <a:fillRect/>
          </a:stretch>
        </p:blipFill>
        <p:spPr bwMode="auto">
          <a:xfrm>
            <a:off x="2555776" y="1696744"/>
            <a:ext cx="4430675" cy="1732255"/>
          </a:xfrm>
          <a:prstGeom prst="rect">
            <a:avLst/>
          </a:prstGeom>
          <a:ln>
            <a:noFill/>
          </a:ln>
          <a:effectLst>
            <a:softEdge rad="112500"/>
          </a:effectLst>
        </p:spPr>
      </p:pic>
      <p:pic>
        <p:nvPicPr>
          <p:cNvPr id="12291" name="Picture 3" descr="C:\Users\Татьяна\Desktop\poruchitelstvo-po-kreditu190.jpg"/>
          <p:cNvPicPr>
            <a:picLocks noChangeAspect="1" noChangeArrowheads="1"/>
          </p:cNvPicPr>
          <p:nvPr/>
        </p:nvPicPr>
        <p:blipFill>
          <a:blip r:embed="rId3"/>
          <a:srcRect/>
          <a:stretch>
            <a:fillRect/>
          </a:stretch>
        </p:blipFill>
        <p:spPr bwMode="auto">
          <a:xfrm>
            <a:off x="3365500" y="4293096"/>
            <a:ext cx="2413000" cy="2413000"/>
          </a:xfrm>
          <a:prstGeom prst="rect">
            <a:avLst/>
          </a:prstGeom>
          <a:ln>
            <a:noFill/>
          </a:ln>
          <a:effectLst>
            <a:softEdge rad="112500"/>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2554545"/>
          </a:xfrm>
          <a:prstGeom prst="rect">
            <a:avLst/>
          </a:prstGeom>
          <a:noFill/>
        </p:spPr>
        <p:txBody>
          <a:bodyPr>
            <a:spAutoFit/>
          </a:bodyPr>
          <a:lstStyle/>
          <a:p>
            <a:pPr algn="ctr"/>
            <a:r>
              <a:rPr lang="en-US" sz="2000" b="1" dirty="0">
                <a:latin typeface="Times New Roman" pitchFamily="18" charset="0"/>
                <a:cs typeface="Times New Roman" pitchFamily="18" charset="0"/>
              </a:rPr>
              <a:t>Deposit</a:t>
            </a:r>
          </a:p>
          <a:p>
            <a:pPr algn="just"/>
            <a:r>
              <a:rPr lang="en-US" sz="2000" dirty="0">
                <a:latin typeface="Times New Roman" pitchFamily="18" charset="0"/>
                <a:cs typeface="Times New Roman" pitchFamily="18" charset="0"/>
              </a:rPr>
              <a:t>A deposit is a monetary amount issued by one of the contracting parties to account for payments due from it under the contract to the other party and to secure the conclusion and execution of the contract or the performance of another obligation.</a:t>
            </a:r>
          </a:p>
          <a:p>
            <a:pPr algn="just"/>
            <a:r>
              <a:rPr lang="en-US" sz="2000" dirty="0">
                <a:latin typeface="Times New Roman" pitchFamily="18" charset="0"/>
                <a:cs typeface="Times New Roman" pitchFamily="18" charset="0"/>
              </a:rPr>
              <a:t>The deposit agreement, regardless of the amount of the deposit, must be concluded in writing. This rule also applies when the main obligation must be notarized. Failure to comply with the written form entails the invalidity of the deposit agreement.</a:t>
            </a:r>
            <a:endParaRPr lang="ru-RU" dirty="0">
              <a:latin typeface="Times New Roman" pitchFamily="18" charset="0"/>
              <a:cs typeface="Times New Roman" pitchFamily="18" charset="0"/>
            </a:endParaRPr>
          </a:p>
        </p:txBody>
      </p:sp>
      <p:pic>
        <p:nvPicPr>
          <p:cNvPr id="10242" name="Picture 2" descr="C:\Users\Татьяна\Desktop\Zadatok.jpg"/>
          <p:cNvPicPr>
            <a:picLocks noChangeAspect="1" noChangeArrowheads="1"/>
          </p:cNvPicPr>
          <p:nvPr/>
        </p:nvPicPr>
        <p:blipFill>
          <a:blip r:embed="rId2"/>
          <a:srcRect/>
          <a:stretch>
            <a:fillRect/>
          </a:stretch>
        </p:blipFill>
        <p:spPr bwMode="auto">
          <a:xfrm>
            <a:off x="1710457" y="2897426"/>
            <a:ext cx="5723086" cy="3815391"/>
          </a:xfrm>
          <a:prstGeom prst="rect">
            <a:avLst/>
          </a:prstGeom>
          <a:ln>
            <a:noFill/>
          </a:ln>
          <a:effectLst>
            <a:softEdge rad="112500"/>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2554545"/>
          </a:xfrm>
          <a:prstGeom prst="rect">
            <a:avLst/>
          </a:prstGeom>
          <a:noFill/>
        </p:spPr>
        <p:txBody>
          <a:bodyPr>
            <a:spAutoFit/>
          </a:bodyPr>
          <a:lstStyle/>
          <a:p>
            <a:pPr algn="ctr"/>
            <a:r>
              <a:rPr lang="en-US" sz="2000" b="1" dirty="0">
                <a:latin typeface="Times New Roman" pitchFamily="18" charset="0"/>
                <a:cs typeface="Times New Roman" pitchFamily="18" charset="0"/>
              </a:rPr>
              <a:t>Guarantee fee</a:t>
            </a:r>
          </a:p>
          <a:p>
            <a:pPr algn="just"/>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 guarantee contribution is a sum of money transferred by the payer of the guarantee contribution by the recipient of the guarantee contribution to ensure the fulfillment of the obligation to conclude a contract at auction or the fulfillment of another obligation.</a:t>
            </a:r>
          </a:p>
          <a:p>
            <a:pPr algn="just"/>
            <a:r>
              <a:rPr lang="en-US" sz="2000" dirty="0">
                <a:latin typeface="Times New Roman" pitchFamily="18" charset="0"/>
                <a:cs typeface="Times New Roman" pitchFamily="18" charset="0"/>
              </a:rPr>
              <a:t>	The obligation to pay the guarantee fee arises in cases provided for by legislative acts. The obligation to pay the guarantee fee also arises by virtue of the agreement of the parties.</a:t>
            </a:r>
            <a:endParaRPr lang="ru-RU" dirty="0">
              <a:latin typeface="Times New Roman" pitchFamily="18" charset="0"/>
              <a:cs typeface="Times New Roman" pitchFamily="18" charset="0"/>
            </a:endParaRPr>
          </a:p>
        </p:txBody>
      </p:sp>
      <p:pic>
        <p:nvPicPr>
          <p:cNvPr id="11266" name="Picture 2" descr="C:\Users\Татьяна\Desktop\img1846968_summa_garantiynogo_vznosa.jpg"/>
          <p:cNvPicPr>
            <a:picLocks noChangeAspect="1" noChangeArrowheads="1"/>
          </p:cNvPicPr>
          <p:nvPr/>
        </p:nvPicPr>
        <p:blipFill>
          <a:blip r:embed="rId2"/>
          <a:srcRect/>
          <a:stretch>
            <a:fillRect/>
          </a:stretch>
        </p:blipFill>
        <p:spPr bwMode="auto">
          <a:xfrm>
            <a:off x="1702407" y="3320832"/>
            <a:ext cx="4525777" cy="3356618"/>
          </a:xfrm>
          <a:prstGeom prst="rect">
            <a:avLst/>
          </a:prstGeom>
          <a:ln>
            <a:noFill/>
          </a:ln>
          <a:effectLst>
            <a:softEdge rad="112500"/>
          </a:effec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260350"/>
            <a:ext cx="8642350" cy="2554545"/>
          </a:xfrm>
          <a:prstGeom prst="rect">
            <a:avLst/>
          </a:prstGeom>
          <a:noFill/>
        </p:spPr>
        <p:txBody>
          <a:bodyPr>
            <a:spAutoFit/>
          </a:bodyPr>
          <a:lstStyle/>
          <a:p>
            <a:pPr algn="ctr"/>
            <a:r>
              <a:rPr lang="en-US" sz="2000" b="1" dirty="0">
                <a:latin typeface="Times New Roman" pitchFamily="18" charset="0"/>
                <a:cs typeface="Times New Roman" pitchFamily="18" charset="0"/>
              </a:rPr>
              <a:t>Civil contract</a:t>
            </a:r>
          </a:p>
          <a:p>
            <a:pPr algn="ct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An agreement between two or more persons on the establishment, modification or termination of civil rights and obligations is recognized as a contract. </a:t>
            </a:r>
          </a:p>
          <a:p>
            <a:pPr algn="ctr"/>
            <a:r>
              <a:rPr lang="en-US" sz="2000" dirty="0">
                <a:latin typeface="Times New Roman" pitchFamily="18" charset="0"/>
                <a:cs typeface="Times New Roman" pitchFamily="18" charset="0"/>
              </a:rPr>
              <a:t>	The rules on bilateral and multilateral transactions apply to the agreement. </a:t>
            </a:r>
          </a:p>
          <a:p>
            <a:pPr algn="ctr"/>
            <a:r>
              <a:rPr lang="en-US" sz="2000" dirty="0">
                <a:latin typeface="Times New Roman" pitchFamily="18" charset="0"/>
                <a:cs typeface="Times New Roman" pitchFamily="18" charset="0"/>
              </a:rPr>
              <a:t>	To contracts concluded by more than two parties (multilateral treaties), the general provisions on the contract apply, if this does not contradict the multilateral nature of such treaties.</a:t>
            </a:r>
            <a:endParaRPr lang="ru-RU" dirty="0">
              <a:latin typeface="Times New Roman" pitchFamily="18" charset="0"/>
              <a:cs typeface="Times New Roman" pitchFamily="18" charset="0"/>
            </a:endParaRPr>
          </a:p>
        </p:txBody>
      </p:sp>
      <p:pic>
        <p:nvPicPr>
          <p:cNvPr id="1026" name="Picture 2" descr="C:\Users\User\Desktop\e9b5bbfb3689d1994a1c1d0811755553.jpg"/>
          <p:cNvPicPr>
            <a:picLocks noChangeAspect="1" noChangeArrowheads="1"/>
          </p:cNvPicPr>
          <p:nvPr/>
        </p:nvPicPr>
        <p:blipFill>
          <a:blip r:embed="rId2"/>
          <a:srcRect/>
          <a:stretch>
            <a:fillRect/>
          </a:stretch>
        </p:blipFill>
        <p:spPr bwMode="auto">
          <a:xfrm>
            <a:off x="1403648" y="3287438"/>
            <a:ext cx="4824536" cy="3453929"/>
          </a:xfrm>
          <a:prstGeom prst="rect">
            <a:avLst/>
          </a:prstGeom>
          <a:ln>
            <a:noFill/>
          </a:ln>
          <a:effectLst>
            <a:softEdge rad="112500"/>
          </a:effec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88913"/>
            <a:ext cx="8642350" cy="5324535"/>
          </a:xfrm>
          <a:prstGeom prst="rect">
            <a:avLst/>
          </a:prstGeom>
          <a:noFill/>
        </p:spPr>
        <p:txBody>
          <a:bodyPr>
            <a:spAutoFit/>
          </a:bodyPr>
          <a:lstStyle/>
          <a:p>
            <a:pPr algn="ctr"/>
            <a:r>
              <a:rPr lang="en-US" sz="2000" b="1" dirty="0">
                <a:latin typeface="Times New Roman" pitchFamily="18" charset="0"/>
                <a:cs typeface="Times New Roman" pitchFamily="18" charset="0"/>
              </a:rPr>
              <a:t>Civil liability</a:t>
            </a:r>
          </a:p>
          <a:p>
            <a:pPr algn="just"/>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Civil liability is one of the most complex and most important institutions in civil law. This is the reaction of society and the state to offenses. And this reaction is expressed in the legal regulation of public relations, where the norms on liability for violation of the requirements of the law play a special role.</a:t>
            </a:r>
          </a:p>
          <a:p>
            <a:pPr algn="just"/>
            <a:r>
              <a:rPr lang="en-US" sz="2000" dirty="0">
                <a:latin typeface="Times New Roman" pitchFamily="18" charset="0"/>
                <a:cs typeface="Times New Roman" pitchFamily="18" charset="0"/>
              </a:rPr>
              <a:t>	Civil liability is a type of legal liability that has all the characteristics that characterize legal liability. In one case, responsibility was identified with coercive measures, in another - with the obligation to give an account of their actions, in the third - the deprivation of the causer of part of his property rights in order to satisfy the interests of the victim. </a:t>
            </a:r>
          </a:p>
          <a:p>
            <a:pPr algn="just"/>
            <a:r>
              <a:rPr lang="en-US" sz="2000" dirty="0">
                <a:latin typeface="Times New Roman" pitchFamily="18" charset="0"/>
                <a:cs typeface="Times New Roman" pitchFamily="18" charset="0"/>
              </a:rPr>
              <a:t>	Actual execution, even compulsory, cannot be considered a measure of responsibility. The obligation of actual performance follows directly from the obligation itself.</a:t>
            </a:r>
          </a:p>
          <a:p>
            <a:pPr algn="just"/>
            <a:r>
              <a:rPr lang="en-US" sz="2000" dirty="0">
                <a:latin typeface="Times New Roman" pitchFamily="18" charset="0"/>
                <a:cs typeface="Times New Roman" pitchFamily="18" charset="0"/>
              </a:rPr>
              <a:t>	Liability in civil law is characterized by state coercion, but not all, but only coercion to bear negative property consequences arising from non-performance, improper performance of obligations from a contract, from causing non-contractual harm.</a:t>
            </a:r>
            <a:endParaRPr lang="ru-RU" dirty="0">
              <a:latin typeface="Times New Roman" pitchFamily="18" charset="0"/>
              <a:cs typeface="Times New Roman" pitchFamily="18"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179388" y="188913"/>
            <a:ext cx="8713787" cy="3785652"/>
          </a:xfrm>
          <a:prstGeom prst="rect">
            <a:avLst/>
          </a:prstGeom>
          <a:noFill/>
          <a:ln w="9525">
            <a:noFill/>
            <a:miter lim="800000"/>
            <a:headEnd/>
            <a:tailEnd/>
          </a:ln>
        </p:spPr>
        <p:txBody>
          <a:bodyPr>
            <a:spAutoFit/>
          </a:bodyPr>
          <a:lstStyle/>
          <a:p>
            <a:pPr algn="ctr"/>
            <a:r>
              <a:rPr lang="en-US" sz="2000" b="1" dirty="0">
                <a:latin typeface="Times New Roman" pitchFamily="18" charset="0"/>
                <a:cs typeface="Times New Roman" pitchFamily="18" charset="0"/>
              </a:rPr>
              <a:t>List of literature</a:t>
            </a:r>
          </a:p>
          <a:p>
            <a:pPr algn="ctr"/>
            <a:endParaRPr lang="en-US" sz="2000" b="1"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1. Constitution of the Republic of Kazakhstan dated August 30, 1995</a:t>
            </a:r>
          </a:p>
          <a:p>
            <a:pPr algn="just"/>
            <a:r>
              <a:rPr lang="en-US" sz="2000" dirty="0">
                <a:latin typeface="Times New Roman" pitchFamily="18" charset="0"/>
                <a:cs typeface="Times New Roman" pitchFamily="18" charset="0"/>
              </a:rPr>
              <a:t>2. Civil Code of the Republic of Kazakhstan dated July 1, 1999 No. 409-1.</a:t>
            </a:r>
          </a:p>
          <a:p>
            <a:pPr algn="just"/>
            <a:r>
              <a:rPr lang="en-US" sz="2000" dirty="0">
                <a:latin typeface="Times New Roman" pitchFamily="18" charset="0"/>
                <a:cs typeface="Times New Roman" pitchFamily="18" charset="0"/>
              </a:rPr>
              <a:t>3. Civil law. Volume II. Textbook for universities (academic course) // Ed. by M.K. </a:t>
            </a:r>
            <a:r>
              <a:rPr lang="en-US" sz="2000" dirty="0" err="1">
                <a:latin typeface="Times New Roman" pitchFamily="18" charset="0"/>
                <a:cs typeface="Times New Roman" pitchFamily="18" charset="0"/>
              </a:rPr>
              <a:t>Suleimenov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Yu.G</a:t>
            </a:r>
            <a:r>
              <a:rPr lang="en-US" sz="2000" dirty="0">
                <a:latin typeface="Times New Roman" pitchFamily="18" charset="0"/>
                <a:cs typeface="Times New Roman" pitchFamily="18" charset="0"/>
              </a:rPr>
              <a:t>. Basin. – Almaty, 2004. - 520 p. </a:t>
            </a:r>
          </a:p>
          <a:p>
            <a:pPr algn="just"/>
            <a:r>
              <a:rPr lang="en-US" sz="2000" dirty="0">
                <a:latin typeface="Times New Roman" pitchFamily="18" charset="0"/>
                <a:cs typeface="Times New Roman" pitchFamily="18" charset="0"/>
              </a:rPr>
              <a:t>4. Selected works on civil law. Scientific publication // </a:t>
            </a:r>
            <a:r>
              <a:rPr lang="en-US" sz="2000" dirty="0" err="1">
                <a:latin typeface="Times New Roman" pitchFamily="18" charset="0"/>
                <a:cs typeface="Times New Roman" pitchFamily="18" charset="0"/>
              </a:rPr>
              <a:t>Pokrovsky</a:t>
            </a:r>
            <a:r>
              <a:rPr lang="en-US" sz="2000" dirty="0">
                <a:latin typeface="Times New Roman" pitchFamily="18" charset="0"/>
                <a:cs typeface="Times New Roman" pitchFamily="18" charset="0"/>
              </a:rPr>
              <a:t> B.V. – Almaty: </a:t>
            </a:r>
            <a:r>
              <a:rPr lang="en-US" sz="2000" dirty="0" err="1">
                <a:latin typeface="Times New Roman" pitchFamily="18" charset="0"/>
                <a:cs typeface="Times New Roman" pitchFamily="18" charset="0"/>
              </a:rPr>
              <a:t>KazGUU</a:t>
            </a:r>
            <a:r>
              <a:rPr lang="en-US" sz="2000" dirty="0">
                <a:latin typeface="Times New Roman" pitchFamily="18" charset="0"/>
                <a:cs typeface="Times New Roman" pitchFamily="18" charset="0"/>
              </a:rPr>
              <a:t> Research Institute of Private Law, 2003. – 403 p.</a:t>
            </a:r>
          </a:p>
          <a:p>
            <a:pPr algn="just"/>
            <a:r>
              <a:rPr lang="en-US" sz="2000" dirty="0">
                <a:latin typeface="Times New Roman" pitchFamily="18" charset="0"/>
                <a:cs typeface="Times New Roman" pitchFamily="18" charset="0"/>
              </a:rPr>
              <a:t>5. Civil law of the Republic of Kazakhstan: Ch. General. Vol.1 / Edited by G.I. </a:t>
            </a:r>
            <a:r>
              <a:rPr lang="en-US" sz="2000" dirty="0" err="1">
                <a:latin typeface="Times New Roman" pitchFamily="18" charset="0"/>
                <a:cs typeface="Times New Roman" pitchFamily="18" charset="0"/>
              </a:rPr>
              <a:t>Tuleugaliev</a:t>
            </a:r>
            <a:r>
              <a:rPr lang="en-US" sz="2000" dirty="0">
                <a:latin typeface="Times New Roman" pitchFamily="18" charset="0"/>
                <a:cs typeface="Times New Roman" pitchFamily="18" charset="0"/>
              </a:rPr>
              <a:t>, K.S. </a:t>
            </a:r>
            <a:r>
              <a:rPr lang="en-US" sz="2000" dirty="0" err="1">
                <a:latin typeface="Times New Roman" pitchFamily="18" charset="0"/>
                <a:cs typeface="Times New Roman" pitchFamily="18" charset="0"/>
              </a:rPr>
              <a:t>Maulenov</a:t>
            </a:r>
            <a:r>
              <a:rPr lang="en-US" sz="2000" dirty="0">
                <a:latin typeface="Times New Roman" pitchFamily="18" charset="0"/>
                <a:cs typeface="Times New Roman" pitchFamily="18" charset="0"/>
              </a:rPr>
              <a:t>. Almaty, 1998. - 457 p.</a:t>
            </a:r>
          </a:p>
          <a:p>
            <a:pPr algn="just"/>
            <a:r>
              <a:rPr lang="en-US" sz="2000" dirty="0">
                <a:latin typeface="Times New Roman" pitchFamily="18" charset="0"/>
                <a:cs typeface="Times New Roman" pitchFamily="18" charset="0"/>
              </a:rPr>
              <a:t>6. Scriabin V.S. The right of ownership in the Republic of Kazakhstan – Almaty, 1999.</a:t>
            </a:r>
            <a:endParaRPr lang="ru-RU" sz="2000" dirty="0">
              <a:latin typeface="Times New Roman" pitchFamily="18" charset="0"/>
              <a:cs typeface="Times New Roman" pitchFamily="18"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79388" y="188913"/>
            <a:ext cx="8713787" cy="2616101"/>
          </a:xfrm>
          <a:prstGeom prst="rect">
            <a:avLst/>
          </a:prstGeom>
          <a:noFill/>
          <a:ln w="9525">
            <a:noFill/>
            <a:miter lim="800000"/>
            <a:headEnd/>
            <a:tailEnd/>
          </a:ln>
        </p:spPr>
        <p:txBody>
          <a:bodyPr>
            <a:spAutoFit/>
          </a:bodyPr>
          <a:lstStyle/>
          <a:p>
            <a:pPr algn="just">
              <a:buFont typeface="Wingdings" pitchFamily="2" charset="2"/>
              <a:buNone/>
            </a:pP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Civil law is a </a:t>
            </a:r>
            <a:r>
              <a:rPr lang="en-US" sz="2000" dirty="0">
                <a:latin typeface="Times New Roman" pitchFamily="18" charset="0"/>
                <a:cs typeface="Times New Roman" pitchFamily="18" charset="0"/>
              </a:rPr>
              <a:t>branch of law that represents a set of norms regulating commodity-monetary and other property relations based on equality of participants, as well as property-related, personal non-property relations.</a:t>
            </a:r>
          </a:p>
          <a:p>
            <a:pPr algn="just">
              <a:buFont typeface="Wingdings" pitchFamily="2" charset="2"/>
              <a:buNone/>
            </a:pPr>
            <a:r>
              <a:rPr lang="en-US" sz="2000" b="1" dirty="0">
                <a:latin typeface="Times New Roman" pitchFamily="18" charset="0"/>
                <a:cs typeface="Times New Roman" pitchFamily="18" charset="0"/>
              </a:rPr>
              <a:t>	The subject of civil law </a:t>
            </a:r>
            <a:r>
              <a:rPr lang="en-US" sz="2000" dirty="0">
                <a:latin typeface="Times New Roman" pitchFamily="18" charset="0"/>
                <a:cs typeface="Times New Roman" pitchFamily="18" charset="0"/>
              </a:rPr>
              <a:t>is understood as a range of public relations regulated by civil law norms.</a:t>
            </a:r>
          </a:p>
          <a:p>
            <a:pPr algn="just">
              <a:buFont typeface="Wingdings" pitchFamily="2" charset="2"/>
              <a:buNone/>
            </a:pPr>
            <a:endParaRPr lang="ru-RU" sz="2000" dirty="0">
              <a:latin typeface="Times New Roman" pitchFamily="18" charset="0"/>
              <a:cs typeface="Times New Roman" pitchFamily="18" charset="0"/>
            </a:endParaRPr>
          </a:p>
          <a:p>
            <a:pPr algn="ctr"/>
            <a:endParaRPr lang="en-US" sz="2000" dirty="0">
              <a:latin typeface="Trebuchet MS" pitchFamily="34" charset="0"/>
            </a:endParaRPr>
          </a:p>
          <a:p>
            <a:pPr algn="ctr"/>
            <a:r>
              <a:rPr lang="en-US" sz="2400" dirty="0">
                <a:latin typeface="Trebuchet MS" pitchFamily="34" charset="0"/>
              </a:rPr>
              <a:t>Principles of civil law</a:t>
            </a:r>
            <a:endParaRPr lang="ru-RU" sz="2400" dirty="0">
              <a:latin typeface="Trebuchet MS" pitchFamily="34" charset="0"/>
            </a:endParaRPr>
          </a:p>
        </p:txBody>
      </p:sp>
      <p:sp>
        <p:nvSpPr>
          <p:cNvPr id="5" name="Прямоугольник 4"/>
          <p:cNvSpPr/>
          <p:nvPr/>
        </p:nvSpPr>
        <p:spPr>
          <a:xfrm>
            <a:off x="2771775" y="2254250"/>
            <a:ext cx="3960813" cy="3603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17411" name="TextBox 6"/>
          <p:cNvSpPr txBox="1">
            <a:spLocks noChangeArrowheads="1"/>
          </p:cNvSpPr>
          <p:nvPr/>
        </p:nvSpPr>
        <p:spPr bwMode="auto">
          <a:xfrm>
            <a:off x="755650" y="3108325"/>
            <a:ext cx="1944688" cy="92333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Legal equality of participants in legal relations</a:t>
            </a:r>
            <a:endParaRPr lang="ru-RU" dirty="0">
              <a:latin typeface="Times New Roman" pitchFamily="18" charset="0"/>
              <a:cs typeface="Times New Roman" pitchFamily="18" charset="0"/>
            </a:endParaRPr>
          </a:p>
        </p:txBody>
      </p:sp>
      <p:sp>
        <p:nvSpPr>
          <p:cNvPr id="17412" name="TextBox 7"/>
          <p:cNvSpPr txBox="1">
            <a:spLocks noChangeArrowheads="1"/>
          </p:cNvSpPr>
          <p:nvPr/>
        </p:nvSpPr>
        <p:spPr bwMode="auto">
          <a:xfrm>
            <a:off x="3617913" y="3068638"/>
            <a:ext cx="2208212" cy="92333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The principle of free movement and circulation of goods</a:t>
            </a:r>
            <a:endParaRPr lang="ru-RU" dirty="0">
              <a:latin typeface="Times New Roman" pitchFamily="18" charset="0"/>
              <a:cs typeface="Times New Roman" pitchFamily="18" charset="0"/>
            </a:endParaRPr>
          </a:p>
        </p:txBody>
      </p:sp>
      <p:sp>
        <p:nvSpPr>
          <p:cNvPr id="17413" name="TextBox 8"/>
          <p:cNvSpPr txBox="1">
            <a:spLocks noChangeArrowheads="1"/>
          </p:cNvSpPr>
          <p:nvPr/>
        </p:nvSpPr>
        <p:spPr bwMode="auto">
          <a:xfrm>
            <a:off x="539750" y="5057775"/>
            <a:ext cx="2376488" cy="646113"/>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Inviolability of property</a:t>
            </a:r>
            <a:endParaRPr lang="ru-RU" dirty="0">
              <a:latin typeface="Times New Roman" pitchFamily="18" charset="0"/>
              <a:cs typeface="Times New Roman" pitchFamily="18" charset="0"/>
            </a:endParaRPr>
          </a:p>
        </p:txBody>
      </p:sp>
      <p:sp>
        <p:nvSpPr>
          <p:cNvPr id="17414" name="TextBox 9"/>
          <p:cNvSpPr txBox="1">
            <a:spLocks noChangeArrowheads="1"/>
          </p:cNvSpPr>
          <p:nvPr/>
        </p:nvSpPr>
        <p:spPr bwMode="auto">
          <a:xfrm>
            <a:off x="3651250" y="5057775"/>
            <a:ext cx="2239963" cy="92333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The principle of unhindered exercise of civil rights</a:t>
            </a:r>
            <a:endParaRPr lang="ru-RU" dirty="0">
              <a:latin typeface="Times New Roman" pitchFamily="18" charset="0"/>
              <a:cs typeface="Times New Roman" pitchFamily="18" charset="0"/>
            </a:endParaRPr>
          </a:p>
        </p:txBody>
      </p:sp>
      <p:sp>
        <p:nvSpPr>
          <p:cNvPr id="17415" name="TextBox 10"/>
          <p:cNvSpPr txBox="1">
            <a:spLocks noChangeArrowheads="1"/>
          </p:cNvSpPr>
          <p:nvPr/>
        </p:nvSpPr>
        <p:spPr bwMode="auto">
          <a:xfrm>
            <a:off x="6516688" y="3068638"/>
            <a:ext cx="1943100" cy="120015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Inadmissibility of arbitrary interference in private affairs</a:t>
            </a:r>
            <a:endParaRPr lang="ru-RU" dirty="0">
              <a:latin typeface="Times New Roman" pitchFamily="18" charset="0"/>
              <a:cs typeface="Times New Roman" pitchFamily="18" charset="0"/>
            </a:endParaRPr>
          </a:p>
        </p:txBody>
      </p:sp>
      <p:sp>
        <p:nvSpPr>
          <p:cNvPr id="17416" name="TextBox 11"/>
          <p:cNvSpPr txBox="1">
            <a:spLocks noChangeArrowheads="1"/>
          </p:cNvSpPr>
          <p:nvPr/>
        </p:nvSpPr>
        <p:spPr bwMode="auto">
          <a:xfrm>
            <a:off x="6516688" y="5070475"/>
            <a:ext cx="1943100" cy="646331"/>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Freedom of contract</a:t>
            </a:r>
            <a:endParaRPr lang="ru-RU" dirty="0">
              <a:latin typeface="Times New Roman" pitchFamily="18" charset="0"/>
              <a:cs typeface="Times New Roman" pitchFamily="18" charset="0"/>
            </a:endParaRPr>
          </a:p>
        </p:txBody>
      </p:sp>
      <p:cxnSp>
        <p:nvCxnSpPr>
          <p:cNvPr id="4" name="Прямая соединительная линия 3"/>
          <p:cNvCxnSpPr/>
          <p:nvPr/>
        </p:nvCxnSpPr>
        <p:spPr>
          <a:xfrm>
            <a:off x="1619250" y="2781300"/>
            <a:ext cx="5868988"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a:off x="1619250" y="2781300"/>
            <a:ext cx="0" cy="3270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endCxn id="17415" idx="0"/>
          </p:cNvCxnSpPr>
          <p:nvPr/>
        </p:nvCxnSpPr>
        <p:spPr>
          <a:xfrm>
            <a:off x="7488238" y="2781300"/>
            <a:ext cx="0" cy="2873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p:nvPr/>
        </p:nvCxnSpPr>
        <p:spPr>
          <a:xfrm>
            <a:off x="1619250" y="4724400"/>
            <a:ext cx="5868988"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3132138" y="2781300"/>
            <a:ext cx="0" cy="1943100"/>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a:off x="6156325" y="2781300"/>
            <a:ext cx="0" cy="1943100"/>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a:off x="1619250" y="4724400"/>
            <a:ext cx="0" cy="333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endCxn id="17414" idx="0"/>
          </p:cNvCxnSpPr>
          <p:nvPr/>
        </p:nvCxnSpPr>
        <p:spPr>
          <a:xfrm>
            <a:off x="4770438" y="4724400"/>
            <a:ext cx="794" cy="333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a:endCxn id="17416" idx="0"/>
          </p:cNvCxnSpPr>
          <p:nvPr/>
        </p:nvCxnSpPr>
        <p:spPr>
          <a:xfrm>
            <a:off x="7488238" y="4724400"/>
            <a:ext cx="0" cy="3460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p:cNvCxnSpPr>
            <a:stCxn id="5" idx="2"/>
          </p:cNvCxnSpPr>
          <p:nvPr/>
        </p:nvCxnSpPr>
        <p:spPr>
          <a:xfrm>
            <a:off x="4751388" y="2614613"/>
            <a:ext cx="0" cy="16668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2"/>
          <p:cNvSpPr txBox="1">
            <a:spLocks noChangeArrowheads="1"/>
          </p:cNvSpPr>
          <p:nvPr/>
        </p:nvSpPr>
        <p:spPr bwMode="auto">
          <a:xfrm>
            <a:off x="2605088" y="379413"/>
            <a:ext cx="4248150"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Civil law system</a:t>
            </a:r>
            <a:endParaRPr lang="ru-RU" sz="2000" b="1" dirty="0">
              <a:latin typeface="Times New Roman" pitchFamily="18" charset="0"/>
              <a:cs typeface="Times New Roman" pitchFamily="18" charset="0"/>
            </a:endParaRPr>
          </a:p>
        </p:txBody>
      </p:sp>
      <p:sp>
        <p:nvSpPr>
          <p:cNvPr id="18434" name="TextBox 3"/>
          <p:cNvSpPr txBox="1">
            <a:spLocks noChangeArrowheads="1"/>
          </p:cNvSpPr>
          <p:nvPr/>
        </p:nvSpPr>
        <p:spPr bwMode="auto">
          <a:xfrm>
            <a:off x="1271587" y="1339850"/>
            <a:ext cx="2076451" cy="369332"/>
          </a:xfrm>
          <a:prstGeom prst="rect">
            <a:avLst/>
          </a:prstGeom>
          <a:noFill/>
          <a:ln w="9525">
            <a:solidFill>
              <a:schemeClr val="tx1"/>
            </a:solidFill>
            <a:miter lim="800000"/>
            <a:headEnd/>
            <a:tailEnd/>
          </a:ln>
        </p:spPr>
        <p:txBody>
          <a:bodyPr wrap="square">
            <a:spAutoFit/>
          </a:bodyPr>
          <a:lstStyle/>
          <a:p>
            <a:r>
              <a:rPr lang="en-US" b="1" dirty="0">
                <a:latin typeface="Times New Roman" pitchFamily="18" charset="0"/>
                <a:cs typeface="Times New Roman" pitchFamily="18" charset="0"/>
              </a:rPr>
              <a:t>The general part</a:t>
            </a:r>
            <a:endParaRPr lang="ru-RU" b="1" dirty="0">
              <a:latin typeface="Times New Roman" pitchFamily="18" charset="0"/>
              <a:cs typeface="Times New Roman" pitchFamily="18" charset="0"/>
            </a:endParaRPr>
          </a:p>
        </p:txBody>
      </p:sp>
      <p:sp>
        <p:nvSpPr>
          <p:cNvPr id="18435" name="TextBox 4"/>
          <p:cNvSpPr txBox="1">
            <a:spLocks noChangeArrowheads="1"/>
          </p:cNvSpPr>
          <p:nvPr/>
        </p:nvSpPr>
        <p:spPr bwMode="auto">
          <a:xfrm>
            <a:off x="5868988" y="1339850"/>
            <a:ext cx="2003425" cy="369888"/>
          </a:xfrm>
          <a:prstGeom prst="rect">
            <a:avLst/>
          </a:prstGeom>
          <a:noFill/>
          <a:ln w="9525">
            <a:solidFill>
              <a:schemeClr val="tx1"/>
            </a:solidFill>
            <a:miter lim="800000"/>
            <a:headEnd/>
            <a:tailEnd/>
          </a:ln>
        </p:spPr>
        <p:txBody>
          <a:bodyPr>
            <a:spAutoFit/>
          </a:bodyPr>
          <a:lstStyle/>
          <a:p>
            <a:r>
              <a:rPr lang="en-US" b="1" dirty="0">
                <a:latin typeface="Times New Roman" pitchFamily="18" charset="0"/>
                <a:cs typeface="Times New Roman" pitchFamily="18" charset="0"/>
              </a:rPr>
              <a:t>The special part</a:t>
            </a:r>
            <a:endParaRPr lang="ru-RU" b="1" dirty="0">
              <a:latin typeface="Times New Roman" pitchFamily="18" charset="0"/>
              <a:cs typeface="Times New Roman" pitchFamily="18" charset="0"/>
            </a:endParaRPr>
          </a:p>
        </p:txBody>
      </p:sp>
      <p:cxnSp>
        <p:nvCxnSpPr>
          <p:cNvPr id="7" name="Прямая со стрелкой 6"/>
          <p:cNvCxnSpPr>
            <a:stCxn id="18433" idx="2"/>
          </p:cNvCxnSpPr>
          <p:nvPr/>
        </p:nvCxnSpPr>
        <p:spPr>
          <a:xfrm>
            <a:off x="4729163" y="779463"/>
            <a:ext cx="1498600" cy="4460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a:stCxn id="18433" idx="2"/>
          </p:cNvCxnSpPr>
          <p:nvPr/>
        </p:nvCxnSpPr>
        <p:spPr>
          <a:xfrm flipH="1">
            <a:off x="2987675" y="779463"/>
            <a:ext cx="1741488" cy="4460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6853238" y="1709738"/>
            <a:ext cx="0" cy="6207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a:off x="2519363" y="1709738"/>
            <a:ext cx="0" cy="6207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440" name="TextBox 13"/>
          <p:cNvSpPr txBox="1">
            <a:spLocks noChangeArrowheads="1"/>
          </p:cNvSpPr>
          <p:nvPr/>
        </p:nvSpPr>
        <p:spPr bwMode="auto">
          <a:xfrm>
            <a:off x="1150938" y="2387600"/>
            <a:ext cx="2736850" cy="1200329"/>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Norms on legal entities and individuals, objects of civil rights, property rights, transactions, etc.</a:t>
            </a:r>
            <a:endParaRPr lang="ru-RU" dirty="0">
              <a:latin typeface="Times New Roman" pitchFamily="18" charset="0"/>
              <a:cs typeface="Times New Roman" pitchFamily="18" charset="0"/>
            </a:endParaRPr>
          </a:p>
        </p:txBody>
      </p:sp>
      <p:sp>
        <p:nvSpPr>
          <p:cNvPr id="18441" name="TextBox 14"/>
          <p:cNvSpPr txBox="1">
            <a:spLocks noChangeArrowheads="1"/>
          </p:cNvSpPr>
          <p:nvPr/>
        </p:nvSpPr>
        <p:spPr bwMode="auto">
          <a:xfrm>
            <a:off x="5346700" y="2387600"/>
            <a:ext cx="3167063" cy="1200329"/>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Areas of certain types of obligations, sensitive obligations, intellectual property rights, inheritance law, etc.</a:t>
            </a:r>
            <a:endParaRPr lang="ru-RU" dirty="0">
              <a:latin typeface="Times New Roman" pitchFamily="18" charset="0"/>
              <a:cs typeface="Times New Roman" pitchFamily="18" charset="0"/>
            </a:endParaRPr>
          </a:p>
        </p:txBody>
      </p:sp>
      <p:sp>
        <p:nvSpPr>
          <p:cNvPr id="18442" name="TextBox 15"/>
          <p:cNvSpPr txBox="1">
            <a:spLocks noChangeArrowheads="1"/>
          </p:cNvSpPr>
          <p:nvPr/>
        </p:nvSpPr>
        <p:spPr bwMode="auto">
          <a:xfrm>
            <a:off x="2605088" y="3873321"/>
            <a:ext cx="4248150"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Sources of civil law</a:t>
            </a:r>
            <a:endParaRPr lang="ru-RU" sz="2000" b="1" dirty="0">
              <a:latin typeface="Times New Roman" pitchFamily="18" charset="0"/>
              <a:cs typeface="Times New Roman" pitchFamily="18" charset="0"/>
            </a:endParaRPr>
          </a:p>
        </p:txBody>
      </p:sp>
      <p:sp>
        <p:nvSpPr>
          <p:cNvPr id="18443" name="TextBox 16"/>
          <p:cNvSpPr txBox="1">
            <a:spLocks noChangeArrowheads="1"/>
          </p:cNvSpPr>
          <p:nvPr/>
        </p:nvSpPr>
        <p:spPr bwMode="auto">
          <a:xfrm>
            <a:off x="438944" y="4560981"/>
            <a:ext cx="2906713" cy="646331"/>
          </a:xfrm>
          <a:prstGeom prst="rect">
            <a:avLst/>
          </a:prstGeom>
          <a:noFill/>
          <a:ln w="9525">
            <a:solidFill>
              <a:schemeClr val="tx1"/>
            </a:solidFill>
            <a:miter lim="800000"/>
            <a:headEnd/>
            <a:tailEnd/>
          </a:ln>
        </p:spPr>
        <p:txBody>
          <a:bodyPr wrap="square">
            <a:spAutoFit/>
          </a:bodyPr>
          <a:lstStyle/>
          <a:p>
            <a:r>
              <a:rPr lang="en-US" b="1" dirty="0">
                <a:latin typeface="Times New Roman" pitchFamily="18" charset="0"/>
                <a:cs typeface="Times New Roman" pitchFamily="18" charset="0"/>
              </a:rPr>
              <a:t>Constitution of the Republic of Kazakhstan</a:t>
            </a:r>
            <a:endParaRPr lang="ru-RU" b="1" dirty="0">
              <a:latin typeface="Times New Roman" pitchFamily="18" charset="0"/>
              <a:cs typeface="Times New Roman" pitchFamily="18" charset="0"/>
            </a:endParaRPr>
          </a:p>
        </p:txBody>
      </p:sp>
      <p:sp>
        <p:nvSpPr>
          <p:cNvPr id="18444" name="TextBox 17"/>
          <p:cNvSpPr txBox="1">
            <a:spLocks noChangeArrowheads="1"/>
          </p:cNvSpPr>
          <p:nvPr/>
        </p:nvSpPr>
        <p:spPr bwMode="auto">
          <a:xfrm>
            <a:off x="6173788" y="4679771"/>
            <a:ext cx="2724150" cy="646331"/>
          </a:xfrm>
          <a:prstGeom prst="rect">
            <a:avLst/>
          </a:prstGeom>
          <a:noFill/>
          <a:ln w="9525">
            <a:solidFill>
              <a:schemeClr val="tx1"/>
            </a:solidFill>
            <a:miter lim="800000"/>
            <a:headEnd/>
            <a:tailEnd/>
          </a:ln>
        </p:spPr>
        <p:txBody>
          <a:bodyPr>
            <a:spAutoFit/>
          </a:bodyPr>
          <a:lstStyle/>
          <a:p>
            <a:r>
              <a:rPr lang="en-US" b="1" dirty="0">
                <a:latin typeface="Times New Roman" pitchFamily="18" charset="0"/>
                <a:cs typeface="Times New Roman" pitchFamily="18" charset="0"/>
              </a:rPr>
              <a:t>Civil Code of the Republic of Kazakhstan</a:t>
            </a:r>
            <a:endParaRPr lang="ru-RU" b="1" dirty="0">
              <a:latin typeface="Times New Roman" pitchFamily="18" charset="0"/>
              <a:cs typeface="Times New Roman" pitchFamily="18" charset="0"/>
            </a:endParaRPr>
          </a:p>
        </p:txBody>
      </p:sp>
      <p:cxnSp>
        <p:nvCxnSpPr>
          <p:cNvPr id="20" name="Прямая со стрелкой 19"/>
          <p:cNvCxnSpPr>
            <a:cxnSpLocks/>
            <a:stCxn id="18442" idx="2"/>
            <a:endCxn id="18443" idx="3"/>
          </p:cNvCxnSpPr>
          <p:nvPr/>
        </p:nvCxnSpPr>
        <p:spPr>
          <a:xfrm flipH="1">
            <a:off x="3345657" y="4273371"/>
            <a:ext cx="1383506" cy="6107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a:stCxn id="18442" idx="2"/>
          </p:cNvCxnSpPr>
          <p:nvPr/>
        </p:nvCxnSpPr>
        <p:spPr>
          <a:xfrm>
            <a:off x="4729163" y="4273371"/>
            <a:ext cx="1444625" cy="406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447" name="TextBox 18"/>
          <p:cNvSpPr txBox="1">
            <a:spLocks noChangeArrowheads="1"/>
          </p:cNvSpPr>
          <p:nvPr/>
        </p:nvSpPr>
        <p:spPr bwMode="auto">
          <a:xfrm>
            <a:off x="123678" y="5429289"/>
            <a:ext cx="3537243" cy="646331"/>
          </a:xfrm>
          <a:prstGeom prst="rect">
            <a:avLst/>
          </a:prstGeom>
          <a:noFill/>
          <a:ln w="9525">
            <a:solidFill>
              <a:schemeClr val="tx1"/>
            </a:solidFill>
            <a:miter lim="800000"/>
            <a:headEnd/>
            <a:tailEnd/>
          </a:ln>
        </p:spPr>
        <p:txBody>
          <a:bodyPr wrap="square">
            <a:spAutoFit/>
          </a:bodyPr>
          <a:lstStyle/>
          <a:p>
            <a:pPr algn="ctr"/>
            <a:r>
              <a:rPr lang="en-US" b="1" dirty="0">
                <a:latin typeface="Times New Roman" pitchFamily="18" charset="0"/>
                <a:cs typeface="Times New Roman" pitchFamily="18" charset="0"/>
              </a:rPr>
              <a:t>Laws of the Republic of Kazakhstan</a:t>
            </a:r>
            <a:endParaRPr lang="ru-RU" b="1" dirty="0">
              <a:latin typeface="Times New Roman" pitchFamily="18" charset="0"/>
              <a:cs typeface="Times New Roman" pitchFamily="18" charset="0"/>
            </a:endParaRPr>
          </a:p>
        </p:txBody>
      </p:sp>
      <p:sp>
        <p:nvSpPr>
          <p:cNvPr id="18448" name="TextBox 20"/>
          <p:cNvSpPr txBox="1">
            <a:spLocks noChangeArrowheads="1"/>
          </p:cNvSpPr>
          <p:nvPr/>
        </p:nvSpPr>
        <p:spPr bwMode="auto">
          <a:xfrm>
            <a:off x="6199506" y="5705732"/>
            <a:ext cx="2584450" cy="923330"/>
          </a:xfrm>
          <a:prstGeom prst="rect">
            <a:avLst/>
          </a:prstGeom>
          <a:noFill/>
          <a:ln w="9525">
            <a:solidFill>
              <a:schemeClr val="tx1"/>
            </a:solidFill>
            <a:miter lim="800000"/>
            <a:headEnd/>
            <a:tailEnd/>
          </a:ln>
        </p:spPr>
        <p:txBody>
          <a:bodyPr>
            <a:spAutoFit/>
          </a:bodyPr>
          <a:lstStyle/>
          <a:p>
            <a:r>
              <a:rPr lang="en-US" b="1" dirty="0">
                <a:latin typeface="Times New Roman" pitchFamily="18" charset="0"/>
                <a:cs typeface="Times New Roman" pitchFamily="18" charset="0"/>
              </a:rPr>
              <a:t>Decrees of the President of the Republic of Kazakhstan</a:t>
            </a:r>
            <a:endParaRPr lang="ru-RU" b="1" dirty="0">
              <a:latin typeface="Times New Roman" pitchFamily="18" charset="0"/>
              <a:cs typeface="Times New Roman" pitchFamily="18" charset="0"/>
            </a:endParaRPr>
          </a:p>
        </p:txBody>
      </p:sp>
      <p:sp>
        <p:nvSpPr>
          <p:cNvPr id="18449" name="Прямоугольник 7"/>
          <p:cNvSpPr>
            <a:spLocks noChangeArrowheads="1"/>
          </p:cNvSpPr>
          <p:nvPr/>
        </p:nvSpPr>
        <p:spPr bwMode="auto">
          <a:xfrm>
            <a:off x="3119506" y="6310232"/>
            <a:ext cx="2627642" cy="369332"/>
          </a:xfrm>
          <a:prstGeom prst="rect">
            <a:avLst/>
          </a:prstGeom>
          <a:noFill/>
          <a:ln w="9525">
            <a:solidFill>
              <a:schemeClr val="tx1"/>
            </a:solidFill>
            <a:miter lim="800000"/>
            <a:headEnd/>
            <a:tailEnd/>
          </a:ln>
        </p:spPr>
        <p:txBody>
          <a:bodyPr wrap="none">
            <a:spAutoFit/>
          </a:bodyPr>
          <a:lstStyle/>
          <a:p>
            <a:pPr algn="ctr"/>
            <a:r>
              <a:rPr lang="en-US" b="1" dirty="0">
                <a:latin typeface="Times New Roman" pitchFamily="18" charset="0"/>
                <a:cs typeface="Times New Roman" pitchFamily="18" charset="0"/>
              </a:rPr>
              <a:t>Government Resolutions</a:t>
            </a:r>
            <a:endParaRPr lang="ru-RU" b="1" dirty="0">
              <a:latin typeface="Times New Roman" pitchFamily="18" charset="0"/>
              <a:cs typeface="Times New Roman" pitchFamily="18" charset="0"/>
            </a:endParaRPr>
          </a:p>
        </p:txBody>
      </p:sp>
      <p:cxnSp>
        <p:nvCxnSpPr>
          <p:cNvPr id="12" name="Прямая со стрелкой 11"/>
          <p:cNvCxnSpPr>
            <a:stCxn id="18442" idx="2"/>
            <a:endCxn id="18448" idx="1"/>
          </p:cNvCxnSpPr>
          <p:nvPr/>
        </p:nvCxnSpPr>
        <p:spPr>
          <a:xfrm>
            <a:off x="4729163" y="4273371"/>
            <a:ext cx="1470343" cy="18940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stCxn id="18442" idx="2"/>
            <a:endCxn id="18449" idx="0"/>
          </p:cNvCxnSpPr>
          <p:nvPr/>
        </p:nvCxnSpPr>
        <p:spPr>
          <a:xfrm flipH="1">
            <a:off x="4433327" y="4273371"/>
            <a:ext cx="295836" cy="20368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a:cxnSpLocks/>
            <a:stCxn id="18442" idx="2"/>
            <a:endCxn id="18447" idx="3"/>
          </p:cNvCxnSpPr>
          <p:nvPr/>
        </p:nvCxnSpPr>
        <p:spPr>
          <a:xfrm flipH="1">
            <a:off x="3660921" y="4273371"/>
            <a:ext cx="1068242" cy="14790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179388" y="188913"/>
            <a:ext cx="8713787" cy="1015663"/>
          </a:xfrm>
          <a:prstGeom prst="rect">
            <a:avLst/>
          </a:prstGeom>
          <a:noFill/>
          <a:ln w="9525">
            <a:noFill/>
            <a:miter lim="800000"/>
            <a:headEnd/>
            <a:tailEnd/>
          </a:ln>
        </p:spPr>
        <p:txBody>
          <a:bodyPr>
            <a:spAutoFit/>
          </a:bodyPr>
          <a:lstStyle/>
          <a:p>
            <a:pPr marL="179388" lvl="1" indent="285750" algn="just">
              <a:buFont typeface="Wingdings" pitchFamily="2" charset="2"/>
              <a:buNone/>
            </a:pPr>
            <a:r>
              <a:rPr lang="en-US" sz="2000" b="1" dirty="0">
                <a:latin typeface="Times New Roman" pitchFamily="18" charset="0"/>
                <a:cs typeface="Times New Roman" pitchFamily="18" charset="0"/>
              </a:rPr>
              <a:t>A civil legal relationship </a:t>
            </a:r>
            <a:r>
              <a:rPr lang="en-US" sz="2000" dirty="0">
                <a:latin typeface="Times New Roman" pitchFamily="18" charset="0"/>
                <a:cs typeface="Times New Roman" pitchFamily="18" charset="0"/>
              </a:rPr>
              <a:t>is a legal relationship regulated by the norms of civil law that arises between legally equal subjects regarding property, as well as non–material goods, expressed in the presence of subjective rights and obligations.</a:t>
            </a:r>
            <a:endParaRPr lang="ru-RU" dirty="0">
              <a:latin typeface="Times New Roman" pitchFamily="18" charset="0"/>
              <a:cs typeface="Times New Roman" pitchFamily="18" charset="0"/>
            </a:endParaRPr>
          </a:p>
        </p:txBody>
      </p:sp>
      <p:sp>
        <p:nvSpPr>
          <p:cNvPr id="19458" name="TextBox 4"/>
          <p:cNvSpPr txBox="1">
            <a:spLocks noChangeArrowheads="1"/>
          </p:cNvSpPr>
          <p:nvPr/>
        </p:nvSpPr>
        <p:spPr bwMode="auto">
          <a:xfrm>
            <a:off x="2663825" y="1670050"/>
            <a:ext cx="3744913"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Civil legal relationship</a:t>
            </a:r>
            <a:endParaRPr lang="ru-RU" sz="2000" b="1" dirty="0">
              <a:latin typeface="Times New Roman" pitchFamily="18" charset="0"/>
              <a:cs typeface="Times New Roman" pitchFamily="18" charset="0"/>
            </a:endParaRPr>
          </a:p>
        </p:txBody>
      </p:sp>
      <p:sp>
        <p:nvSpPr>
          <p:cNvPr id="19459" name="TextBox 5"/>
          <p:cNvSpPr txBox="1">
            <a:spLocks noChangeArrowheads="1"/>
          </p:cNvSpPr>
          <p:nvPr/>
        </p:nvSpPr>
        <p:spPr bwMode="auto">
          <a:xfrm>
            <a:off x="900113" y="2565400"/>
            <a:ext cx="2735262" cy="369332"/>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Property relations</a:t>
            </a:r>
            <a:endParaRPr lang="ru-RU" dirty="0">
              <a:latin typeface="Times New Roman" pitchFamily="18" charset="0"/>
              <a:cs typeface="Times New Roman" pitchFamily="18" charset="0"/>
            </a:endParaRPr>
          </a:p>
        </p:txBody>
      </p:sp>
      <p:sp>
        <p:nvSpPr>
          <p:cNvPr id="19460" name="TextBox 6"/>
          <p:cNvSpPr txBox="1">
            <a:spLocks noChangeArrowheads="1"/>
          </p:cNvSpPr>
          <p:nvPr/>
        </p:nvSpPr>
        <p:spPr bwMode="auto">
          <a:xfrm>
            <a:off x="5219700" y="2555875"/>
            <a:ext cx="2989263" cy="64770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Personal non-property relations</a:t>
            </a:r>
            <a:endParaRPr lang="ru-RU" dirty="0">
              <a:latin typeface="Times New Roman" pitchFamily="18" charset="0"/>
              <a:cs typeface="Times New Roman" pitchFamily="18" charset="0"/>
            </a:endParaRPr>
          </a:p>
        </p:txBody>
      </p:sp>
      <p:cxnSp>
        <p:nvCxnSpPr>
          <p:cNvPr id="9" name="Прямая со стрелкой 8"/>
          <p:cNvCxnSpPr>
            <a:stCxn id="19458" idx="2"/>
          </p:cNvCxnSpPr>
          <p:nvPr/>
        </p:nvCxnSpPr>
        <p:spPr>
          <a:xfrm flipH="1">
            <a:off x="3059113" y="2070100"/>
            <a:ext cx="1476375" cy="3508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a:stCxn id="19458" idx="2"/>
          </p:cNvCxnSpPr>
          <p:nvPr/>
        </p:nvCxnSpPr>
        <p:spPr>
          <a:xfrm>
            <a:off x="4535488" y="2070100"/>
            <a:ext cx="1404937" cy="3508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463" name="TextBox 12"/>
          <p:cNvSpPr txBox="1">
            <a:spLocks noChangeArrowheads="1"/>
          </p:cNvSpPr>
          <p:nvPr/>
        </p:nvSpPr>
        <p:spPr bwMode="auto">
          <a:xfrm>
            <a:off x="330200" y="3738563"/>
            <a:ext cx="1938338" cy="647700"/>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Property legal relations</a:t>
            </a:r>
            <a:endParaRPr lang="ru-RU" dirty="0">
              <a:latin typeface="Times New Roman" pitchFamily="18" charset="0"/>
              <a:cs typeface="Times New Roman" pitchFamily="18" charset="0"/>
            </a:endParaRPr>
          </a:p>
        </p:txBody>
      </p:sp>
      <p:sp>
        <p:nvSpPr>
          <p:cNvPr id="19464" name="TextBox 13"/>
          <p:cNvSpPr txBox="1">
            <a:spLocks noChangeArrowheads="1"/>
          </p:cNvSpPr>
          <p:nvPr/>
        </p:nvSpPr>
        <p:spPr bwMode="auto">
          <a:xfrm>
            <a:off x="2606675" y="3743325"/>
            <a:ext cx="2181225" cy="646113"/>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Legal relations of obligations</a:t>
            </a:r>
            <a:endParaRPr lang="ru-RU" dirty="0">
              <a:latin typeface="Times New Roman" pitchFamily="18" charset="0"/>
              <a:cs typeface="Times New Roman" pitchFamily="18" charset="0"/>
            </a:endParaRPr>
          </a:p>
        </p:txBody>
      </p:sp>
      <p:cxnSp>
        <p:nvCxnSpPr>
          <p:cNvPr id="16" name="Прямая со стрелкой 15"/>
          <p:cNvCxnSpPr>
            <a:stCxn id="19459" idx="2"/>
          </p:cNvCxnSpPr>
          <p:nvPr/>
        </p:nvCxnSpPr>
        <p:spPr>
          <a:xfrm flipH="1">
            <a:off x="1547813" y="2934732"/>
            <a:ext cx="719931" cy="710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a:stCxn id="19459" idx="2"/>
          </p:cNvCxnSpPr>
          <p:nvPr/>
        </p:nvCxnSpPr>
        <p:spPr>
          <a:xfrm>
            <a:off x="2267744" y="2934732"/>
            <a:ext cx="648494" cy="710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467" name="TextBox 18"/>
          <p:cNvSpPr txBox="1">
            <a:spLocks noChangeArrowheads="1"/>
          </p:cNvSpPr>
          <p:nvPr/>
        </p:nvSpPr>
        <p:spPr bwMode="auto">
          <a:xfrm>
            <a:off x="2663825" y="4941888"/>
            <a:ext cx="3744913" cy="400050"/>
          </a:xfrm>
          <a:prstGeom prst="rect">
            <a:avLst/>
          </a:prstGeom>
          <a:no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Civil legal relationship</a:t>
            </a:r>
            <a:endParaRPr lang="ru-RU" sz="2000" b="1" dirty="0">
              <a:latin typeface="Times New Roman" pitchFamily="18" charset="0"/>
              <a:cs typeface="Times New Roman" pitchFamily="18" charset="0"/>
            </a:endParaRPr>
          </a:p>
        </p:txBody>
      </p:sp>
      <p:sp>
        <p:nvSpPr>
          <p:cNvPr id="19468" name="TextBox 19"/>
          <p:cNvSpPr txBox="1">
            <a:spLocks noChangeArrowheads="1"/>
          </p:cNvSpPr>
          <p:nvPr/>
        </p:nvSpPr>
        <p:spPr bwMode="auto">
          <a:xfrm>
            <a:off x="900113" y="5661025"/>
            <a:ext cx="2735262" cy="369332"/>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Absolute legal relations</a:t>
            </a:r>
            <a:endParaRPr lang="ru-RU" dirty="0">
              <a:latin typeface="Times New Roman" pitchFamily="18" charset="0"/>
              <a:cs typeface="Times New Roman" pitchFamily="18" charset="0"/>
            </a:endParaRPr>
          </a:p>
        </p:txBody>
      </p:sp>
      <p:sp>
        <p:nvSpPr>
          <p:cNvPr id="19469" name="TextBox 20"/>
          <p:cNvSpPr txBox="1">
            <a:spLocks noChangeArrowheads="1"/>
          </p:cNvSpPr>
          <p:nvPr/>
        </p:nvSpPr>
        <p:spPr bwMode="auto">
          <a:xfrm>
            <a:off x="5346700" y="5661025"/>
            <a:ext cx="2735263" cy="369332"/>
          </a:xfrm>
          <a:prstGeom prst="rect">
            <a:avLst/>
          </a:prstGeom>
          <a:noFill/>
          <a:ln w="9525">
            <a:solidFill>
              <a:schemeClr val="tx1"/>
            </a:solidFill>
            <a:miter lim="800000"/>
            <a:headEnd/>
            <a:tailEnd/>
          </a:ln>
        </p:spPr>
        <p:txBody>
          <a:bodyPr>
            <a:spAutoFit/>
          </a:bodyPr>
          <a:lstStyle/>
          <a:p>
            <a:pPr algn="ctr"/>
            <a:r>
              <a:rPr lang="en-US" dirty="0">
                <a:latin typeface="Times New Roman" pitchFamily="18" charset="0"/>
                <a:cs typeface="Times New Roman" pitchFamily="18" charset="0"/>
              </a:rPr>
              <a:t>Relative legal relations</a:t>
            </a:r>
            <a:endParaRPr lang="ru-RU" dirty="0">
              <a:latin typeface="Times New Roman" pitchFamily="18" charset="0"/>
              <a:cs typeface="Times New Roman" pitchFamily="18" charset="0"/>
            </a:endParaRPr>
          </a:p>
        </p:txBody>
      </p:sp>
      <p:cxnSp>
        <p:nvCxnSpPr>
          <p:cNvPr id="23" name="Прямая со стрелкой 22"/>
          <p:cNvCxnSpPr>
            <a:stCxn id="19467" idx="2"/>
          </p:cNvCxnSpPr>
          <p:nvPr/>
        </p:nvCxnSpPr>
        <p:spPr>
          <a:xfrm flipH="1">
            <a:off x="2916238" y="5341938"/>
            <a:ext cx="1619250" cy="3190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stCxn id="19467" idx="2"/>
          </p:cNvCxnSpPr>
          <p:nvPr/>
        </p:nvCxnSpPr>
        <p:spPr>
          <a:xfrm>
            <a:off x="4535488" y="5341938"/>
            <a:ext cx="1404937" cy="3190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157163"/>
            <a:ext cx="4752975" cy="6494085"/>
          </a:xfrm>
          <a:prstGeom prst="rect">
            <a:avLst/>
          </a:prstGeom>
          <a:noFill/>
        </p:spPr>
        <p:txBody>
          <a:bodyPr>
            <a:spAutoFit/>
          </a:bodyPr>
          <a:lstStyle/>
          <a:p>
            <a:pPr algn="just"/>
            <a:endParaRPr lang="ru-RU" b="1"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Structure of civil legal relations:</a:t>
            </a:r>
            <a:endParaRPr lang="ru-RU" b="1" dirty="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a:p>
            <a:pPr algn="just">
              <a:buFontTx/>
              <a:buAutoNum type="arabicPeriod"/>
            </a:pPr>
            <a:r>
              <a:rPr lang="en-US" b="1" dirty="0">
                <a:latin typeface="Times New Roman" pitchFamily="18" charset="0"/>
                <a:cs typeface="Times New Roman" pitchFamily="18" charset="0"/>
              </a:rPr>
              <a:t> Subjects of legal relations</a:t>
            </a: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2. Objects of legal relationship</a:t>
            </a: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buFontTx/>
              <a:buAutoNum type="arabicPeriod"/>
            </a:pPr>
            <a:endParaRPr lang="ru-RU"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3. The content of the legal relationship</a:t>
            </a:r>
            <a:endParaRPr lang="ru-RU" dirty="0">
              <a:latin typeface="Times New Roman" pitchFamily="18" charset="0"/>
              <a:cs typeface="Times New Roman" pitchFamily="18" charset="0"/>
            </a:endParaRPr>
          </a:p>
          <a:p>
            <a:pPr lvl="1" algn="just"/>
            <a:endParaRPr lang="ru-RU" sz="2000" dirty="0">
              <a:latin typeface="Times New Roman" pitchFamily="18" charset="0"/>
              <a:cs typeface="Times New Roman" pitchFamily="18" charset="0"/>
            </a:endParaRPr>
          </a:p>
          <a:p>
            <a:pPr algn="just">
              <a:buFont typeface="Wingdings" pitchFamily="2" charset="2"/>
              <a:buChar char="ü"/>
            </a:pPr>
            <a:endParaRPr lang="ru-RU" dirty="0">
              <a:latin typeface="Trebuchet MS" pitchFamily="34" charset="0"/>
            </a:endParaRPr>
          </a:p>
        </p:txBody>
      </p:sp>
      <p:sp>
        <p:nvSpPr>
          <p:cNvPr id="3" name="Прямоугольник 2"/>
          <p:cNvSpPr/>
          <p:nvPr/>
        </p:nvSpPr>
        <p:spPr>
          <a:xfrm>
            <a:off x="179388" y="403225"/>
            <a:ext cx="4752975" cy="392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179388" y="1793875"/>
            <a:ext cx="3455987"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Прямоугольник 32"/>
          <p:cNvSpPr/>
          <p:nvPr/>
        </p:nvSpPr>
        <p:spPr>
          <a:xfrm>
            <a:off x="179388" y="4005263"/>
            <a:ext cx="3455987"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4" name="Прямоугольник 33"/>
          <p:cNvSpPr/>
          <p:nvPr/>
        </p:nvSpPr>
        <p:spPr>
          <a:xfrm>
            <a:off x="179388" y="5661025"/>
            <a:ext cx="3671887"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10" name="TextBox 18"/>
          <p:cNvSpPr txBox="1">
            <a:spLocks noChangeArrowheads="1"/>
          </p:cNvSpPr>
          <p:nvPr/>
        </p:nvSpPr>
        <p:spPr bwMode="auto">
          <a:xfrm>
            <a:off x="4211638" y="1030288"/>
            <a:ext cx="1223412"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Individuals</a:t>
            </a:r>
            <a:endParaRPr lang="ru-RU" dirty="0">
              <a:latin typeface="Times New Roman" pitchFamily="18" charset="0"/>
              <a:cs typeface="Times New Roman" pitchFamily="18" charset="0"/>
            </a:endParaRPr>
          </a:p>
        </p:txBody>
      </p:sp>
      <p:sp>
        <p:nvSpPr>
          <p:cNvPr id="21511" name="TextBox 34"/>
          <p:cNvSpPr txBox="1">
            <a:spLocks noChangeArrowheads="1"/>
          </p:cNvSpPr>
          <p:nvPr/>
        </p:nvSpPr>
        <p:spPr bwMode="auto">
          <a:xfrm>
            <a:off x="4211638" y="1576388"/>
            <a:ext cx="1435008"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Legal entities</a:t>
            </a:r>
            <a:endParaRPr lang="ru-RU" dirty="0">
              <a:latin typeface="Times New Roman" pitchFamily="18" charset="0"/>
              <a:cs typeface="Times New Roman" pitchFamily="18" charset="0"/>
            </a:endParaRPr>
          </a:p>
        </p:txBody>
      </p:sp>
      <p:sp>
        <p:nvSpPr>
          <p:cNvPr id="21512" name="TextBox 35"/>
          <p:cNvSpPr txBox="1">
            <a:spLocks noChangeArrowheads="1"/>
          </p:cNvSpPr>
          <p:nvPr/>
        </p:nvSpPr>
        <p:spPr bwMode="auto">
          <a:xfrm>
            <a:off x="4211638" y="2179638"/>
            <a:ext cx="1338828"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Government</a:t>
            </a:r>
            <a:endParaRPr lang="ru-RU" dirty="0">
              <a:latin typeface="Times New Roman" pitchFamily="18" charset="0"/>
              <a:cs typeface="Times New Roman" pitchFamily="18" charset="0"/>
            </a:endParaRPr>
          </a:p>
        </p:txBody>
      </p:sp>
      <p:sp>
        <p:nvSpPr>
          <p:cNvPr id="21513" name="TextBox 36"/>
          <p:cNvSpPr txBox="1">
            <a:spLocks noChangeArrowheads="1"/>
          </p:cNvSpPr>
          <p:nvPr/>
        </p:nvSpPr>
        <p:spPr bwMode="auto">
          <a:xfrm>
            <a:off x="4184650" y="2724150"/>
            <a:ext cx="3025187"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Administrative-territorial units</a:t>
            </a:r>
            <a:endParaRPr lang="ru-RU" dirty="0">
              <a:latin typeface="Times New Roman" pitchFamily="18" charset="0"/>
              <a:cs typeface="Times New Roman" pitchFamily="18" charset="0"/>
            </a:endParaRPr>
          </a:p>
        </p:txBody>
      </p:sp>
      <p:cxnSp>
        <p:nvCxnSpPr>
          <p:cNvPr id="39" name="Прямая со стрелкой 38"/>
          <p:cNvCxnSpPr>
            <a:stCxn id="6" idx="3"/>
            <a:endCxn id="21510" idx="1"/>
          </p:cNvCxnSpPr>
          <p:nvPr/>
        </p:nvCxnSpPr>
        <p:spPr>
          <a:xfrm flipV="1">
            <a:off x="3635375" y="1214954"/>
            <a:ext cx="576263" cy="7948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a:stCxn id="6" idx="3"/>
            <a:endCxn id="21511" idx="1"/>
          </p:cNvCxnSpPr>
          <p:nvPr/>
        </p:nvCxnSpPr>
        <p:spPr>
          <a:xfrm flipV="1">
            <a:off x="3635375" y="1761054"/>
            <a:ext cx="576263" cy="2487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a:stCxn id="6" idx="3"/>
            <a:endCxn id="21512" idx="1"/>
          </p:cNvCxnSpPr>
          <p:nvPr/>
        </p:nvCxnSpPr>
        <p:spPr>
          <a:xfrm>
            <a:off x="3635375" y="2009775"/>
            <a:ext cx="576263" cy="3545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Прямая со стрелкой 44"/>
          <p:cNvCxnSpPr>
            <a:stCxn id="6" idx="3"/>
            <a:endCxn id="21513" idx="1"/>
          </p:cNvCxnSpPr>
          <p:nvPr/>
        </p:nvCxnSpPr>
        <p:spPr>
          <a:xfrm>
            <a:off x="3635375" y="2009775"/>
            <a:ext cx="549275" cy="8990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518" name="TextBox 68"/>
          <p:cNvSpPr txBox="1">
            <a:spLocks noChangeArrowheads="1"/>
          </p:cNvSpPr>
          <p:nvPr/>
        </p:nvSpPr>
        <p:spPr bwMode="auto">
          <a:xfrm>
            <a:off x="4184650" y="3357563"/>
            <a:ext cx="2638286"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Things (money, securities)</a:t>
            </a:r>
            <a:endParaRPr lang="ru-RU" dirty="0">
              <a:latin typeface="Times New Roman" pitchFamily="18" charset="0"/>
              <a:cs typeface="Times New Roman" pitchFamily="18" charset="0"/>
            </a:endParaRPr>
          </a:p>
        </p:txBody>
      </p:sp>
      <p:sp>
        <p:nvSpPr>
          <p:cNvPr id="21519" name="TextBox 69"/>
          <p:cNvSpPr txBox="1">
            <a:spLocks noChangeArrowheads="1"/>
          </p:cNvSpPr>
          <p:nvPr/>
        </p:nvSpPr>
        <p:spPr bwMode="auto">
          <a:xfrm>
            <a:off x="4184650" y="3851275"/>
            <a:ext cx="1974387"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Works and services</a:t>
            </a:r>
            <a:endParaRPr lang="ru-RU" dirty="0">
              <a:latin typeface="Times New Roman" pitchFamily="18" charset="0"/>
              <a:cs typeface="Times New Roman" pitchFamily="18" charset="0"/>
            </a:endParaRPr>
          </a:p>
        </p:txBody>
      </p:sp>
      <p:sp>
        <p:nvSpPr>
          <p:cNvPr id="21520" name="TextBox 70"/>
          <p:cNvSpPr txBox="1">
            <a:spLocks noChangeArrowheads="1"/>
          </p:cNvSpPr>
          <p:nvPr/>
        </p:nvSpPr>
        <p:spPr bwMode="auto">
          <a:xfrm>
            <a:off x="4184650" y="4437063"/>
            <a:ext cx="1287532"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Information</a:t>
            </a:r>
            <a:endParaRPr lang="ru-RU" dirty="0">
              <a:latin typeface="Times New Roman" pitchFamily="18" charset="0"/>
              <a:cs typeface="Times New Roman" pitchFamily="18" charset="0"/>
            </a:endParaRPr>
          </a:p>
        </p:txBody>
      </p:sp>
      <p:sp>
        <p:nvSpPr>
          <p:cNvPr id="21521" name="TextBox 71"/>
          <p:cNvSpPr txBox="1">
            <a:spLocks noChangeArrowheads="1"/>
          </p:cNvSpPr>
          <p:nvPr/>
        </p:nvSpPr>
        <p:spPr bwMode="auto">
          <a:xfrm>
            <a:off x="4184650" y="5013325"/>
            <a:ext cx="1909497"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Intangible benefits</a:t>
            </a:r>
            <a:endParaRPr lang="ru-RU" dirty="0">
              <a:latin typeface="Times New Roman" pitchFamily="18" charset="0"/>
              <a:cs typeface="Times New Roman" pitchFamily="18" charset="0"/>
            </a:endParaRPr>
          </a:p>
        </p:txBody>
      </p:sp>
      <p:cxnSp>
        <p:nvCxnSpPr>
          <p:cNvPr id="74" name="Прямая со стрелкой 73"/>
          <p:cNvCxnSpPr>
            <a:stCxn id="33" idx="3"/>
          </p:cNvCxnSpPr>
          <p:nvPr/>
        </p:nvCxnSpPr>
        <p:spPr>
          <a:xfrm flipV="1">
            <a:off x="3635375" y="3541713"/>
            <a:ext cx="576263" cy="6794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Прямая со стрелкой 75"/>
          <p:cNvCxnSpPr>
            <a:stCxn id="33" idx="3"/>
            <a:endCxn id="21519" idx="1"/>
          </p:cNvCxnSpPr>
          <p:nvPr/>
        </p:nvCxnSpPr>
        <p:spPr>
          <a:xfrm flipV="1">
            <a:off x="3635375" y="4035941"/>
            <a:ext cx="549275" cy="1852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Прямая со стрелкой 77"/>
          <p:cNvCxnSpPr>
            <a:endCxn id="21520" idx="1"/>
          </p:cNvCxnSpPr>
          <p:nvPr/>
        </p:nvCxnSpPr>
        <p:spPr>
          <a:xfrm>
            <a:off x="3635375" y="4221163"/>
            <a:ext cx="549275" cy="4005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Прямая со стрелкой 79"/>
          <p:cNvCxnSpPr>
            <a:stCxn id="33" idx="3"/>
            <a:endCxn id="21521" idx="1"/>
          </p:cNvCxnSpPr>
          <p:nvPr/>
        </p:nvCxnSpPr>
        <p:spPr>
          <a:xfrm>
            <a:off x="3635375" y="4221163"/>
            <a:ext cx="549275" cy="9768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303213"/>
            <a:ext cx="8713788" cy="6894195"/>
          </a:xfrm>
          <a:prstGeom prst="rect">
            <a:avLst/>
          </a:prstGeom>
          <a:noFill/>
        </p:spPr>
        <p:txBody>
          <a:bodyPr>
            <a:spAutoFit/>
          </a:bodyPr>
          <a:lstStyle/>
          <a:p>
            <a:pPr algn="ctr"/>
            <a:r>
              <a:rPr lang="en-US" sz="2400" b="1" dirty="0">
                <a:latin typeface="Times New Roman" pitchFamily="18" charset="0"/>
                <a:cs typeface="Times New Roman" pitchFamily="18" charset="0"/>
              </a:rPr>
              <a:t>Civil rights and obligations</a:t>
            </a:r>
            <a:endParaRPr lang="en-US" sz="2000"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Civil rights and obligations arise from the grounds provided for by legislation, as well as from the actions of citizens and legal entities, which, although not provided for by it, but by virtue of the general principles and meaning of civil legislation, give rise to civil rights and obligations.</a:t>
            </a:r>
          </a:p>
          <a:p>
            <a:pPr algn="just"/>
            <a:endParaRPr lang="en-US" sz="20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In accordance with this, civil rights and obligations arise: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1) from contracts and other transactions; </a:t>
            </a:r>
          </a:p>
          <a:p>
            <a:pPr algn="just"/>
            <a:r>
              <a:rPr lang="en-US" sz="2400" dirty="0">
                <a:latin typeface="Times New Roman" pitchFamily="18" charset="0"/>
                <a:cs typeface="Times New Roman" pitchFamily="18" charset="0"/>
              </a:rPr>
              <a:t>2) from administrative acts; </a:t>
            </a:r>
          </a:p>
          <a:p>
            <a:pPr algn="just"/>
            <a:r>
              <a:rPr lang="en-US" sz="2400" dirty="0">
                <a:latin typeface="Times New Roman" pitchFamily="18" charset="0"/>
                <a:cs typeface="Times New Roman" pitchFamily="18" charset="0"/>
              </a:rPr>
              <a:t>3) from the court decision; </a:t>
            </a:r>
          </a:p>
          <a:p>
            <a:pPr algn="just"/>
            <a:r>
              <a:rPr lang="en-US" sz="2400" dirty="0">
                <a:latin typeface="Times New Roman" pitchFamily="18" charset="0"/>
                <a:cs typeface="Times New Roman" pitchFamily="18" charset="0"/>
              </a:rPr>
              <a:t>4) as a result of the creation or acquisition of property on grounds not prohibited by legislative acts; </a:t>
            </a:r>
          </a:p>
          <a:p>
            <a:pPr algn="just"/>
            <a:r>
              <a:rPr lang="en-US" sz="2400" dirty="0">
                <a:latin typeface="Times New Roman" pitchFamily="18" charset="0"/>
                <a:cs typeface="Times New Roman" pitchFamily="18" charset="0"/>
              </a:rPr>
              <a:t>5) as a result of causing harm to another person; </a:t>
            </a:r>
          </a:p>
          <a:p>
            <a:pPr algn="just"/>
            <a:r>
              <a:rPr lang="en-US" sz="2400" dirty="0">
                <a:latin typeface="Times New Roman" pitchFamily="18" charset="0"/>
                <a:cs typeface="Times New Roman" pitchFamily="18" charset="0"/>
              </a:rPr>
              <a:t>6) due to other actions of citizens and legal entities; </a:t>
            </a:r>
          </a:p>
          <a:p>
            <a:pPr algn="just"/>
            <a:r>
              <a:rPr lang="en-US" sz="2400" dirty="0">
                <a:latin typeface="Times New Roman" pitchFamily="18" charset="0"/>
                <a:cs typeface="Times New Roman" pitchFamily="18" charset="0"/>
              </a:rPr>
              <a:t>7) as a result of events with which the legislation links the onset of civil consequences.</a:t>
            </a:r>
            <a:endParaRPr lang="ru-RU" sz="2400" dirty="0">
              <a:latin typeface="Times New Roman" pitchFamily="18" charset="0"/>
              <a:cs typeface="Times New Roman" pitchFamily="18" charset="0"/>
            </a:endParaRPr>
          </a:p>
          <a:p>
            <a:pPr algn="just">
              <a:buFont typeface="Wingdings" pitchFamily="2" charset="2"/>
              <a:buChar char="ü"/>
            </a:pPr>
            <a:endParaRPr lang="ru-RU" sz="2000" dirty="0">
              <a:latin typeface="Times New Roman" pitchFamily="18" charset="0"/>
              <a:cs typeface="Times New Roman" pitchFamily="18" charset="0"/>
            </a:endParaRPr>
          </a:p>
          <a:p>
            <a:pPr algn="just">
              <a:buFont typeface="Wingdings" pitchFamily="2" charset="2"/>
              <a:buChar char="ü"/>
            </a:pPr>
            <a:endParaRPr lang="ru-RU" dirty="0">
              <a:latin typeface="Trebuchet MS"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250825" y="303213"/>
            <a:ext cx="8713788" cy="400050"/>
          </a:xfrm>
          <a:prstGeom prst="rect">
            <a:avLst/>
          </a:prstGeom>
          <a:noFill/>
          <a:ln w="9525">
            <a:noFill/>
            <a:miter lim="800000"/>
            <a:headEnd/>
            <a:tailEnd/>
          </a:ln>
        </p:spPr>
        <p:txBody>
          <a:bodyPr>
            <a:spAutoFit/>
          </a:bodyPr>
          <a:lstStyle/>
          <a:p>
            <a:pPr algn="just"/>
            <a:r>
              <a:rPr lang="en-US" sz="2000" b="1" dirty="0">
                <a:latin typeface="Times New Roman" pitchFamily="18" charset="0"/>
                <a:cs typeface="Times New Roman" pitchFamily="18" charset="0"/>
              </a:rPr>
              <a:t>Exercise (implementation) of civil rights:</a:t>
            </a:r>
            <a:endParaRPr lang="ru-RU" sz="2000" b="1" dirty="0">
              <a:latin typeface="Times New Roman" pitchFamily="18" charset="0"/>
              <a:cs typeface="Times New Roman" pitchFamily="18" charset="0"/>
            </a:endParaRPr>
          </a:p>
        </p:txBody>
      </p:sp>
      <p:sp>
        <p:nvSpPr>
          <p:cNvPr id="23554" name="TextBox 2"/>
          <p:cNvSpPr txBox="1">
            <a:spLocks noChangeArrowheads="1"/>
          </p:cNvSpPr>
          <p:nvPr/>
        </p:nvSpPr>
        <p:spPr bwMode="auto">
          <a:xfrm>
            <a:off x="755650" y="744538"/>
            <a:ext cx="7993063" cy="646331"/>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Citizens and legal entities, at their discretion, dispose of their civil rights, including the right to their protection;</a:t>
            </a:r>
            <a:endParaRPr lang="ru-RU" dirty="0">
              <a:latin typeface="Times New Roman" pitchFamily="18" charset="0"/>
              <a:cs typeface="Times New Roman" pitchFamily="18" charset="0"/>
            </a:endParaRPr>
          </a:p>
        </p:txBody>
      </p:sp>
      <p:cxnSp>
        <p:nvCxnSpPr>
          <p:cNvPr id="5" name="Прямая со стрелкой 4"/>
          <p:cNvCxnSpPr>
            <a:endCxn id="23554" idx="1"/>
          </p:cNvCxnSpPr>
          <p:nvPr/>
        </p:nvCxnSpPr>
        <p:spPr>
          <a:xfrm flipV="1">
            <a:off x="250825" y="1067704"/>
            <a:ext cx="504825" cy="1356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556" name="TextBox 5"/>
          <p:cNvSpPr txBox="1">
            <a:spLocks noChangeArrowheads="1"/>
          </p:cNvSpPr>
          <p:nvPr/>
        </p:nvSpPr>
        <p:spPr bwMode="auto">
          <a:xfrm>
            <a:off x="755650" y="1557338"/>
            <a:ext cx="7993063" cy="646331"/>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Failure to exercise the rights belonging to citizens and legal entities does not entail the termination of these rights, except in cases provided for by legislative acts;</a:t>
            </a:r>
            <a:endParaRPr lang="ru-RU" dirty="0">
              <a:latin typeface="Times New Roman" pitchFamily="18" charset="0"/>
              <a:cs typeface="Times New Roman" pitchFamily="18" charset="0"/>
            </a:endParaRPr>
          </a:p>
        </p:txBody>
      </p:sp>
      <p:sp>
        <p:nvSpPr>
          <p:cNvPr id="23557" name="TextBox 6"/>
          <p:cNvSpPr txBox="1">
            <a:spLocks noChangeArrowheads="1"/>
          </p:cNvSpPr>
          <p:nvPr/>
        </p:nvSpPr>
        <p:spPr bwMode="auto">
          <a:xfrm>
            <a:off x="755650" y="2636838"/>
            <a:ext cx="7993063" cy="646331"/>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The exercise of civil rights must not violate the rights and interests of other subjects of law protected by law, must not cause damage to the environment;</a:t>
            </a:r>
            <a:endParaRPr lang="ru-RU" dirty="0">
              <a:latin typeface="Times New Roman" pitchFamily="18" charset="0"/>
              <a:cs typeface="Times New Roman" pitchFamily="18" charset="0"/>
            </a:endParaRPr>
          </a:p>
        </p:txBody>
      </p:sp>
      <p:sp>
        <p:nvSpPr>
          <p:cNvPr id="23558" name="TextBox 7"/>
          <p:cNvSpPr txBox="1">
            <a:spLocks noChangeArrowheads="1"/>
          </p:cNvSpPr>
          <p:nvPr/>
        </p:nvSpPr>
        <p:spPr bwMode="auto">
          <a:xfrm>
            <a:off x="746125" y="3716338"/>
            <a:ext cx="8002588" cy="923330"/>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Citizens and legal entities must act in good faith, reasonably and fairly when exercising their rights, observing the requirements contained in the legislation, the moral principles of society, and entrepreneurs also the rules of business ethics;</a:t>
            </a:r>
            <a:endParaRPr lang="ru-RU" dirty="0">
              <a:latin typeface="Times New Roman" pitchFamily="18" charset="0"/>
              <a:cs typeface="Times New Roman" pitchFamily="18" charset="0"/>
            </a:endParaRPr>
          </a:p>
        </p:txBody>
      </p:sp>
      <p:sp>
        <p:nvSpPr>
          <p:cNvPr id="23559" name="TextBox 8"/>
          <p:cNvSpPr txBox="1">
            <a:spLocks noChangeArrowheads="1"/>
          </p:cNvSpPr>
          <p:nvPr/>
        </p:nvSpPr>
        <p:spPr bwMode="auto">
          <a:xfrm>
            <a:off x="746125" y="5084763"/>
            <a:ext cx="8002588" cy="923925"/>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Actions of citizens and legal entities aimed at harming another person, abuse of the right in other forms, as well as the exercise of the right in contradiction with its purpose are not allowed.</a:t>
            </a:r>
            <a:endParaRPr lang="ru-RU" dirty="0">
              <a:latin typeface="Times New Roman" pitchFamily="18" charset="0"/>
              <a:cs typeface="Times New Roman" pitchFamily="18" charset="0"/>
            </a:endParaRPr>
          </a:p>
        </p:txBody>
      </p:sp>
      <p:cxnSp>
        <p:nvCxnSpPr>
          <p:cNvPr id="11" name="Прямая со стрелкой 10"/>
          <p:cNvCxnSpPr>
            <a:endCxn id="23556" idx="1"/>
          </p:cNvCxnSpPr>
          <p:nvPr/>
        </p:nvCxnSpPr>
        <p:spPr>
          <a:xfrm flipV="1">
            <a:off x="250825" y="1880504"/>
            <a:ext cx="504825" cy="1356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endCxn id="23557" idx="1"/>
          </p:cNvCxnSpPr>
          <p:nvPr/>
        </p:nvCxnSpPr>
        <p:spPr>
          <a:xfrm flipV="1">
            <a:off x="250825" y="2960004"/>
            <a:ext cx="504825" cy="1356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a:endCxn id="23558" idx="1"/>
          </p:cNvCxnSpPr>
          <p:nvPr/>
        </p:nvCxnSpPr>
        <p:spPr>
          <a:xfrm flipV="1">
            <a:off x="250825" y="4178003"/>
            <a:ext cx="495300" cy="1336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a:endCxn id="23559" idx="1"/>
          </p:cNvCxnSpPr>
          <p:nvPr/>
        </p:nvCxnSpPr>
        <p:spPr>
          <a:xfrm>
            <a:off x="250825" y="5546725"/>
            <a:ext cx="4953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50825" y="188913"/>
            <a:ext cx="8713788" cy="400050"/>
          </a:xfrm>
          <a:prstGeom prst="rect">
            <a:avLst/>
          </a:prstGeom>
          <a:noFill/>
          <a:ln w="9525">
            <a:noFill/>
            <a:miter lim="800000"/>
            <a:headEnd/>
            <a:tailEnd/>
          </a:ln>
        </p:spPr>
        <p:txBody>
          <a:bodyPr>
            <a:spAutoFit/>
          </a:bodyPr>
          <a:lstStyle/>
          <a:p>
            <a:pPr marL="342900" indent="-342900" algn="just">
              <a:buFont typeface="Wingdings" pitchFamily="2" charset="2"/>
              <a:buChar char="ü"/>
            </a:pPr>
            <a:r>
              <a:rPr lang="en-US" sz="2000" b="1" dirty="0">
                <a:latin typeface="Times New Roman" pitchFamily="18" charset="0"/>
                <a:cs typeface="Times New Roman" pitchFamily="18" charset="0"/>
              </a:rPr>
              <a:t>Protection of civil rights</a:t>
            </a:r>
            <a:endParaRPr lang="ru-RU" sz="2000" b="1" dirty="0">
              <a:latin typeface="Times New Roman" pitchFamily="18" charset="0"/>
              <a:cs typeface="Times New Roman" pitchFamily="18" charset="0"/>
            </a:endParaRPr>
          </a:p>
        </p:txBody>
      </p:sp>
      <p:sp>
        <p:nvSpPr>
          <p:cNvPr id="24578" name="TextBox 2"/>
          <p:cNvSpPr txBox="1">
            <a:spLocks noChangeArrowheads="1"/>
          </p:cNvSpPr>
          <p:nvPr/>
        </p:nvSpPr>
        <p:spPr bwMode="auto">
          <a:xfrm>
            <a:off x="684213" y="765175"/>
            <a:ext cx="7920037" cy="922338"/>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The protection of civil rights is carried out by a court, arbitration or arbitration court by: recognition of rights; restoration of the situation that existed before the violation of the right, etc.</a:t>
            </a:r>
            <a:endParaRPr lang="ru-RU" dirty="0">
              <a:latin typeface="Times New Roman" pitchFamily="18" charset="0"/>
              <a:cs typeface="Times New Roman" pitchFamily="18" charset="0"/>
            </a:endParaRPr>
          </a:p>
        </p:txBody>
      </p:sp>
      <p:sp>
        <p:nvSpPr>
          <p:cNvPr id="24579" name="TextBox 3"/>
          <p:cNvSpPr txBox="1">
            <a:spLocks noChangeArrowheads="1"/>
          </p:cNvSpPr>
          <p:nvPr/>
        </p:nvSpPr>
        <p:spPr bwMode="auto">
          <a:xfrm>
            <a:off x="647700" y="1844675"/>
            <a:ext cx="7920038" cy="646113"/>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An appeal for the protection of a violated right to an authority or management body does not prevent an appeal to the court with a claim for the protection of the right.</a:t>
            </a:r>
            <a:endParaRPr lang="ru-RU" dirty="0">
              <a:latin typeface="Times New Roman" pitchFamily="18" charset="0"/>
              <a:cs typeface="Times New Roman" pitchFamily="18" charset="0"/>
            </a:endParaRPr>
          </a:p>
        </p:txBody>
      </p:sp>
      <p:sp>
        <p:nvSpPr>
          <p:cNvPr id="24580" name="TextBox 4"/>
          <p:cNvSpPr txBox="1">
            <a:spLocks noChangeArrowheads="1"/>
          </p:cNvSpPr>
          <p:nvPr/>
        </p:nvSpPr>
        <p:spPr bwMode="auto">
          <a:xfrm>
            <a:off x="709613" y="2708275"/>
            <a:ext cx="7921625" cy="646331"/>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In cases specifically provided for by legislative acts, the protection of civil rights may be carried out by direct actual or legal actions of a person.</a:t>
            </a:r>
            <a:endParaRPr lang="ru-RU" dirty="0">
              <a:latin typeface="Times New Roman" pitchFamily="18" charset="0"/>
              <a:cs typeface="Times New Roman" pitchFamily="18" charset="0"/>
            </a:endParaRPr>
          </a:p>
        </p:txBody>
      </p:sp>
      <p:sp>
        <p:nvSpPr>
          <p:cNvPr id="24581" name="TextBox 5"/>
          <p:cNvSpPr txBox="1">
            <a:spLocks noChangeArrowheads="1"/>
          </p:cNvSpPr>
          <p:nvPr/>
        </p:nvSpPr>
        <p:spPr bwMode="auto">
          <a:xfrm>
            <a:off x="709613" y="3789363"/>
            <a:ext cx="7921625" cy="646331"/>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A person whose right has been violated may claim full compensation for the losses caused to him, unless otherwise provided by legislative acts or a contract.</a:t>
            </a:r>
            <a:endParaRPr lang="ru-RU" dirty="0">
              <a:latin typeface="Times New Roman" pitchFamily="18" charset="0"/>
              <a:cs typeface="Times New Roman" pitchFamily="18" charset="0"/>
            </a:endParaRPr>
          </a:p>
        </p:txBody>
      </p:sp>
      <p:sp>
        <p:nvSpPr>
          <p:cNvPr id="24582" name="TextBox 6"/>
          <p:cNvSpPr txBox="1">
            <a:spLocks noChangeArrowheads="1"/>
          </p:cNvSpPr>
          <p:nvPr/>
        </p:nvSpPr>
        <p:spPr bwMode="auto">
          <a:xfrm>
            <a:off x="692150" y="4884738"/>
            <a:ext cx="7921625" cy="923330"/>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Losses caused to a citizen or a legal entity as a result of the issuance of an act of a state authority or other state body that does not comply with the legislation, as well as by the actions (inaction) of officials of these bodies.</a:t>
            </a:r>
            <a:endParaRPr lang="ru-RU" dirty="0">
              <a:latin typeface="Times New Roman" pitchFamily="18" charset="0"/>
              <a:cs typeface="Times New Roman" pitchFamily="18" charset="0"/>
            </a:endParaRPr>
          </a:p>
        </p:txBody>
      </p:sp>
      <p:cxnSp>
        <p:nvCxnSpPr>
          <p:cNvPr id="9" name="Прямая со стрелкой 8"/>
          <p:cNvCxnSpPr>
            <a:endCxn id="24578" idx="1"/>
          </p:cNvCxnSpPr>
          <p:nvPr/>
        </p:nvCxnSpPr>
        <p:spPr>
          <a:xfrm>
            <a:off x="250825" y="1227138"/>
            <a:ext cx="4333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a:endCxn id="24579" idx="1"/>
          </p:cNvCxnSpPr>
          <p:nvPr/>
        </p:nvCxnSpPr>
        <p:spPr>
          <a:xfrm>
            <a:off x="250825" y="2168525"/>
            <a:ext cx="3968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endCxn id="24580" idx="1"/>
          </p:cNvCxnSpPr>
          <p:nvPr/>
        </p:nvCxnSpPr>
        <p:spPr>
          <a:xfrm flipV="1">
            <a:off x="250825" y="3031441"/>
            <a:ext cx="458788" cy="1387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endCxn id="24581" idx="1"/>
          </p:cNvCxnSpPr>
          <p:nvPr/>
        </p:nvCxnSpPr>
        <p:spPr>
          <a:xfrm flipV="1">
            <a:off x="250825" y="4112529"/>
            <a:ext cx="458788" cy="1387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a:endCxn id="24582" idx="1"/>
          </p:cNvCxnSpPr>
          <p:nvPr/>
        </p:nvCxnSpPr>
        <p:spPr>
          <a:xfrm flipV="1">
            <a:off x="250825" y="5346403"/>
            <a:ext cx="441325" cy="138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969</TotalTime>
  <Words>2398</Words>
  <Application>Microsoft Macintosh PowerPoint</Application>
  <PresentationFormat>Экран (4:3)</PresentationFormat>
  <Paragraphs>175</Paragraphs>
  <Slides>25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Calibri</vt:lpstr>
      <vt:lpstr>Georgia</vt:lpstr>
      <vt:lpstr>Times New Roman</vt:lpstr>
      <vt:lpstr>Trebuchet MS</vt:lpstr>
      <vt:lpstr>Wingdings</vt:lpstr>
      <vt:lpstr>Воздушный поток</vt:lpstr>
      <vt:lpstr>Fundamentals of civil law of the Republic of Kazakhstan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гражданского права Республики Казахстан</dc:title>
  <dc:creator>Татьяна</dc:creator>
  <cp:lastModifiedBy>frfrgmjrgjir vrvgmkmbtk</cp:lastModifiedBy>
  <cp:revision>71</cp:revision>
  <dcterms:created xsi:type="dcterms:W3CDTF">2015-03-23T16:09:29Z</dcterms:created>
  <dcterms:modified xsi:type="dcterms:W3CDTF">2022-09-14T18:22:17Z</dcterms:modified>
</cp:coreProperties>
</file>